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6" r:id="rId2"/>
    <p:sldId id="266" r:id="rId3"/>
    <p:sldId id="280" r:id="rId4"/>
    <p:sldId id="282" r:id="rId5"/>
    <p:sldId id="295" r:id="rId6"/>
    <p:sldId id="300" r:id="rId7"/>
    <p:sldId id="274" r:id="rId8"/>
    <p:sldId id="275" r:id="rId9"/>
    <p:sldId id="283" r:id="rId10"/>
    <p:sldId id="284" r:id="rId11"/>
    <p:sldId id="290" r:id="rId12"/>
    <p:sldId id="291" r:id="rId13"/>
    <p:sldId id="285" r:id="rId14"/>
    <p:sldId id="289" r:id="rId15"/>
    <p:sldId id="292" r:id="rId16"/>
    <p:sldId id="286" r:id="rId17"/>
    <p:sldId id="287" r:id="rId18"/>
    <p:sldId id="294" r:id="rId19"/>
    <p:sldId id="288" r:id="rId20"/>
    <p:sldId id="293" r:id="rId21"/>
    <p:sldId id="297" r:id="rId22"/>
    <p:sldId id="298" r:id="rId23"/>
    <p:sldId id="299" r:id="rId2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27" autoAdjust="0"/>
    <p:restoredTop sz="86412"/>
  </p:normalViewPr>
  <p:slideViewPr>
    <p:cSldViewPr>
      <p:cViewPr varScale="1">
        <p:scale>
          <a:sx n="96" d="100"/>
          <a:sy n="96" d="100"/>
        </p:scale>
        <p:origin x="1664" y="176"/>
      </p:cViewPr>
      <p:guideLst>
        <p:guide orient="horz" pos="2880"/>
        <p:guide pos="2160"/>
      </p:guideLst>
    </p:cSldViewPr>
  </p:slideViewPr>
  <p:outlineViewPr>
    <p:cViewPr>
      <p:scale>
        <a:sx n="33" d="100"/>
        <a:sy n="33" d="100"/>
      </p:scale>
      <p:origin x="0" y="-23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9CB5711-905E-9A45-81A2-D5054128125C}" type="datetimeFigureOut">
              <a:rPr lang="fr-FR" smtClean="0"/>
              <a:t>02/01/2020</a:t>
            </a:fld>
            <a:endParaRPr lang="fr-FR"/>
          </a:p>
        </p:txBody>
      </p:sp>
      <p:sp>
        <p:nvSpPr>
          <p:cNvPr id="4" name="Espace réservé de l’image des diapositives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66BCCFB-1173-494C-B109-24A598BD9101}" type="slidenum">
              <a:rPr lang="fr-FR" smtClean="0"/>
              <a:t>‹#›</a:t>
            </a:fld>
            <a:endParaRPr lang="fr-FR"/>
          </a:p>
        </p:txBody>
      </p:sp>
    </p:spTree>
    <p:extLst>
      <p:ext uri="{BB962C8B-B14F-4D97-AF65-F5344CB8AC3E}">
        <p14:creationId xmlns:p14="http://schemas.microsoft.com/office/powerpoint/2010/main" val="96584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66BCCFB-1173-494C-B109-24A598BD9101}" type="slidenum">
              <a:rPr lang="fr-FR" smtClean="0"/>
              <a:t>5</a:t>
            </a:fld>
            <a:endParaRPr lang="fr-FR"/>
          </a:p>
        </p:txBody>
      </p:sp>
    </p:spTree>
    <p:extLst>
      <p:ext uri="{BB962C8B-B14F-4D97-AF65-F5344CB8AC3E}">
        <p14:creationId xmlns:p14="http://schemas.microsoft.com/office/powerpoint/2010/main" val="123537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6BCCFB-1173-494C-B109-24A598BD9101}" type="slidenum">
              <a:rPr lang="fr-FR" smtClean="0"/>
              <a:t>9</a:t>
            </a:fld>
            <a:endParaRPr lang="fr-FR"/>
          </a:p>
        </p:txBody>
      </p:sp>
    </p:spTree>
    <p:extLst>
      <p:ext uri="{BB962C8B-B14F-4D97-AF65-F5344CB8AC3E}">
        <p14:creationId xmlns:p14="http://schemas.microsoft.com/office/powerpoint/2010/main" val="161330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66BCCFB-1173-494C-B109-24A598BD9101}" type="slidenum">
              <a:rPr lang="fr-FR" smtClean="0"/>
              <a:t>23</a:t>
            </a:fld>
            <a:endParaRPr lang="fr-FR"/>
          </a:p>
        </p:txBody>
      </p:sp>
    </p:spTree>
    <p:extLst>
      <p:ext uri="{BB962C8B-B14F-4D97-AF65-F5344CB8AC3E}">
        <p14:creationId xmlns:p14="http://schemas.microsoft.com/office/powerpoint/2010/main" val="219225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10" name="AutoShape 10" descr="Image result for mannesmann logo">
            <a:extLst>
              <a:ext uri="{FF2B5EF4-FFF2-40B4-BE49-F238E27FC236}">
                <a16:creationId xmlns:a16="http://schemas.microsoft.com/office/drawing/2014/main" id="{08AEFE58-49A9-428C-B4CB-E19F339242D2}"/>
              </a:ext>
            </a:extLst>
          </p:cNvPr>
          <p:cNvSpPr>
            <a:spLocks noChangeAspect="1" noChangeArrowheads="1"/>
          </p:cNvSpPr>
          <p:nvPr userDrawn="1"/>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16" descr="Image result for vodafone logo">
            <a:extLst>
              <a:ext uri="{FF2B5EF4-FFF2-40B4-BE49-F238E27FC236}">
                <a16:creationId xmlns:a16="http://schemas.microsoft.com/office/drawing/2014/main" id="{3F56BB60-93D6-4D35-A951-9A89DD940165}"/>
              </a:ext>
            </a:extLst>
          </p:cNvPr>
          <p:cNvSpPr>
            <a:spLocks noChangeAspect="1" noChangeArrowheads="1"/>
          </p:cNvSpPr>
          <p:nvPr userDrawn="1"/>
        </p:nvSpPr>
        <p:spPr bwMode="auto">
          <a:xfrm>
            <a:off x="11582400" y="-502524"/>
            <a:ext cx="58420" cy="584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8" name="bk object 16">
            <a:extLst>
              <a:ext uri="{FF2B5EF4-FFF2-40B4-BE49-F238E27FC236}">
                <a16:creationId xmlns:a16="http://schemas.microsoft.com/office/drawing/2014/main" id="{480761AB-8E5D-45D2-92CD-4495F2109C0F}"/>
              </a:ext>
            </a:extLst>
          </p:cNvPr>
          <p:cNvSpPr/>
          <p:nvPr userDrawn="1"/>
        </p:nvSpPr>
        <p:spPr>
          <a:xfrm>
            <a:off x="6956146" y="6377940"/>
            <a:ext cx="1358187" cy="327200"/>
          </a:xfrm>
          <a:prstGeom prst="rect">
            <a:avLst/>
          </a:prstGeom>
          <a:blipFill>
            <a:blip r:embed="rId2" cstate="print"/>
            <a:stretch>
              <a:fillRect/>
            </a:stretch>
          </a:blipFill>
        </p:spPr>
        <p:txBody>
          <a:bodyPr wrap="square" lIns="0" tIns="0" rIns="0" bIns="0" rtlCol="0"/>
          <a:lstStyle/>
          <a:p>
            <a:endParaRPr/>
          </a:p>
        </p:txBody>
      </p:sp>
      <p:pic>
        <p:nvPicPr>
          <p:cNvPr id="1026" name="Picture 2" descr="Image result for olist">
            <a:extLst>
              <a:ext uri="{FF2B5EF4-FFF2-40B4-BE49-F238E27FC236}">
                <a16:creationId xmlns:a16="http://schemas.microsoft.com/office/drawing/2014/main" id="{2B5CB7C9-54C3-4ADC-AB8D-B977527F91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600" y="0"/>
            <a:ext cx="1219200" cy="95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488941"/>
            <a:ext cx="6342380" cy="474345"/>
          </a:xfrm>
          <a:custGeom>
            <a:avLst/>
            <a:gdLst/>
            <a:ahLst/>
            <a:cxnLst/>
            <a:rect l="l" t="t" r="r" b="b"/>
            <a:pathLst>
              <a:path w="6342380" h="474345">
                <a:moveTo>
                  <a:pt x="0" y="473963"/>
                </a:moveTo>
                <a:lnTo>
                  <a:pt x="6342126" y="473963"/>
                </a:lnTo>
                <a:lnTo>
                  <a:pt x="6342126" y="0"/>
                </a:lnTo>
                <a:lnTo>
                  <a:pt x="0" y="0"/>
                </a:lnTo>
              </a:path>
            </a:pathLst>
          </a:custGeom>
          <a:ln w="25908">
            <a:solidFill>
              <a:srgbClr val="FFFFFF"/>
            </a:solidFill>
          </a:ln>
        </p:spPr>
        <p:txBody>
          <a:bodyPr wrap="square" lIns="0" tIns="0" rIns="0" bIns="0" rtlCol="0"/>
          <a:lstStyle/>
          <a:p>
            <a:endParaRPr/>
          </a:p>
        </p:txBody>
      </p:sp>
      <p:sp>
        <p:nvSpPr>
          <p:cNvPr id="17" name="bk object 17"/>
          <p:cNvSpPr/>
          <p:nvPr/>
        </p:nvSpPr>
        <p:spPr>
          <a:xfrm>
            <a:off x="6342126" y="4488941"/>
            <a:ext cx="1905000" cy="474345"/>
          </a:xfrm>
          <a:custGeom>
            <a:avLst/>
            <a:gdLst/>
            <a:ahLst/>
            <a:cxnLst/>
            <a:rect l="l" t="t" r="r" b="b"/>
            <a:pathLst>
              <a:path w="1905000" h="474345">
                <a:moveTo>
                  <a:pt x="0" y="473963"/>
                </a:moveTo>
                <a:lnTo>
                  <a:pt x="1905000" y="473963"/>
                </a:lnTo>
                <a:lnTo>
                  <a:pt x="1905000" y="0"/>
                </a:lnTo>
                <a:lnTo>
                  <a:pt x="0" y="0"/>
                </a:lnTo>
                <a:lnTo>
                  <a:pt x="0" y="473963"/>
                </a:lnTo>
                <a:close/>
              </a:path>
            </a:pathLst>
          </a:custGeom>
          <a:ln w="25908">
            <a:solidFill>
              <a:srgbClr val="FFFFFF"/>
            </a:solidFill>
          </a:ln>
        </p:spPr>
        <p:txBody>
          <a:bodyPr wrap="square" lIns="0" tIns="0" rIns="0" bIns="0" rtlCol="0"/>
          <a:lstStyle/>
          <a:p>
            <a:endParaRPr/>
          </a:p>
        </p:txBody>
      </p:sp>
      <p:sp>
        <p:nvSpPr>
          <p:cNvPr id="18" name="bk object 18"/>
          <p:cNvSpPr/>
          <p:nvPr/>
        </p:nvSpPr>
        <p:spPr>
          <a:xfrm>
            <a:off x="8247126" y="4969383"/>
            <a:ext cx="897255" cy="0"/>
          </a:xfrm>
          <a:custGeom>
            <a:avLst/>
            <a:gdLst/>
            <a:ahLst/>
            <a:cxnLst/>
            <a:rect l="l" t="t" r="r" b="b"/>
            <a:pathLst>
              <a:path w="897254">
                <a:moveTo>
                  <a:pt x="0" y="0"/>
                </a:moveTo>
                <a:lnTo>
                  <a:pt x="896873" y="0"/>
                </a:lnTo>
              </a:path>
            </a:pathLst>
          </a:custGeom>
          <a:ln w="12954">
            <a:solidFill>
              <a:srgbClr val="FFFFFF"/>
            </a:solidFill>
          </a:ln>
        </p:spPr>
        <p:txBody>
          <a:bodyPr wrap="square" lIns="0" tIns="0" rIns="0" bIns="0" rtlCol="0"/>
          <a:lstStyle/>
          <a:p>
            <a:endParaRPr/>
          </a:p>
        </p:txBody>
      </p:sp>
      <p:sp>
        <p:nvSpPr>
          <p:cNvPr id="19" name="bk object 19"/>
          <p:cNvSpPr/>
          <p:nvPr/>
        </p:nvSpPr>
        <p:spPr>
          <a:xfrm>
            <a:off x="8247126" y="4488941"/>
            <a:ext cx="897255" cy="474345"/>
          </a:xfrm>
          <a:custGeom>
            <a:avLst/>
            <a:gdLst/>
            <a:ahLst/>
            <a:cxnLst/>
            <a:rect l="l" t="t" r="r" b="b"/>
            <a:pathLst>
              <a:path w="897254" h="474345">
                <a:moveTo>
                  <a:pt x="896873" y="0"/>
                </a:moveTo>
                <a:lnTo>
                  <a:pt x="0" y="0"/>
                </a:lnTo>
                <a:lnTo>
                  <a:pt x="0" y="473963"/>
                </a:lnTo>
              </a:path>
            </a:pathLst>
          </a:custGeom>
          <a:ln w="25908">
            <a:solidFill>
              <a:srgbClr val="FFFFFF"/>
            </a:solidFill>
          </a:ln>
        </p:spPr>
        <p:txBody>
          <a:bodyPr wrap="square" lIns="0" tIns="0" rIns="0" bIns="0" rtlCol="0"/>
          <a:lstStyle/>
          <a:p>
            <a:endParaRPr/>
          </a:p>
        </p:txBody>
      </p:sp>
      <p:sp>
        <p:nvSpPr>
          <p:cNvPr id="20" name="bk object 20"/>
          <p:cNvSpPr/>
          <p:nvPr/>
        </p:nvSpPr>
        <p:spPr>
          <a:xfrm>
            <a:off x="6973823" y="6114288"/>
            <a:ext cx="1358187" cy="327200"/>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0" y="4488941"/>
            <a:ext cx="6342380" cy="474345"/>
          </a:xfrm>
          <a:custGeom>
            <a:avLst/>
            <a:gdLst/>
            <a:ahLst/>
            <a:cxnLst/>
            <a:rect l="l" t="t" r="r" b="b"/>
            <a:pathLst>
              <a:path w="6342380" h="474345">
                <a:moveTo>
                  <a:pt x="0" y="473963"/>
                </a:moveTo>
                <a:lnTo>
                  <a:pt x="6342126" y="473963"/>
                </a:lnTo>
                <a:lnTo>
                  <a:pt x="6342126" y="0"/>
                </a:lnTo>
                <a:lnTo>
                  <a:pt x="0" y="0"/>
                </a:lnTo>
                <a:lnTo>
                  <a:pt x="0" y="473963"/>
                </a:lnTo>
                <a:close/>
              </a:path>
            </a:pathLst>
          </a:custGeom>
          <a:solidFill>
            <a:srgbClr val="002060"/>
          </a:solidFill>
        </p:spPr>
        <p:txBody>
          <a:bodyPr wrap="square" lIns="0" tIns="0" rIns="0" bIns="0" rtlCol="0"/>
          <a:lstStyle/>
          <a:p>
            <a:endParaRPr/>
          </a:p>
        </p:txBody>
      </p:sp>
      <p:sp>
        <p:nvSpPr>
          <p:cNvPr id="22" name="bk object 22"/>
          <p:cNvSpPr/>
          <p:nvPr/>
        </p:nvSpPr>
        <p:spPr>
          <a:xfrm>
            <a:off x="0" y="4488941"/>
            <a:ext cx="6342380" cy="474345"/>
          </a:xfrm>
          <a:custGeom>
            <a:avLst/>
            <a:gdLst/>
            <a:ahLst/>
            <a:cxnLst/>
            <a:rect l="l" t="t" r="r" b="b"/>
            <a:pathLst>
              <a:path w="6342380" h="474345">
                <a:moveTo>
                  <a:pt x="0" y="473963"/>
                </a:moveTo>
                <a:lnTo>
                  <a:pt x="6342126" y="473963"/>
                </a:lnTo>
                <a:lnTo>
                  <a:pt x="6342126" y="0"/>
                </a:lnTo>
                <a:lnTo>
                  <a:pt x="0" y="0"/>
                </a:lnTo>
              </a:path>
            </a:pathLst>
          </a:custGeom>
          <a:ln w="25908">
            <a:solidFill>
              <a:srgbClr val="FFFFFF"/>
            </a:solidFill>
          </a:ln>
        </p:spPr>
        <p:txBody>
          <a:bodyPr wrap="square" lIns="0" tIns="0" rIns="0" bIns="0" rtlCol="0"/>
          <a:lstStyle/>
          <a:p>
            <a:endParaRPr/>
          </a:p>
        </p:txBody>
      </p:sp>
      <p:sp>
        <p:nvSpPr>
          <p:cNvPr id="23" name="bk object 23"/>
          <p:cNvSpPr/>
          <p:nvPr/>
        </p:nvSpPr>
        <p:spPr>
          <a:xfrm>
            <a:off x="6342126" y="4488941"/>
            <a:ext cx="1905000" cy="474345"/>
          </a:xfrm>
          <a:custGeom>
            <a:avLst/>
            <a:gdLst/>
            <a:ahLst/>
            <a:cxnLst/>
            <a:rect l="l" t="t" r="r" b="b"/>
            <a:pathLst>
              <a:path w="1905000" h="474345">
                <a:moveTo>
                  <a:pt x="0" y="473963"/>
                </a:moveTo>
                <a:lnTo>
                  <a:pt x="1905000" y="473963"/>
                </a:lnTo>
                <a:lnTo>
                  <a:pt x="1905000" y="0"/>
                </a:lnTo>
                <a:lnTo>
                  <a:pt x="0" y="0"/>
                </a:lnTo>
                <a:lnTo>
                  <a:pt x="0" y="473963"/>
                </a:lnTo>
                <a:close/>
              </a:path>
            </a:pathLst>
          </a:custGeom>
          <a:solidFill>
            <a:schemeClr val="tx2">
              <a:lumMod val="40000"/>
              <a:lumOff val="60000"/>
            </a:schemeClr>
          </a:solidFill>
        </p:spPr>
        <p:txBody>
          <a:bodyPr wrap="square" lIns="0" tIns="0" rIns="0" bIns="0" rtlCol="0"/>
          <a:lstStyle/>
          <a:p>
            <a:endParaRPr/>
          </a:p>
        </p:txBody>
      </p:sp>
      <p:sp>
        <p:nvSpPr>
          <p:cNvPr id="24" name="bk object 24"/>
          <p:cNvSpPr/>
          <p:nvPr/>
        </p:nvSpPr>
        <p:spPr>
          <a:xfrm>
            <a:off x="6342126" y="4488941"/>
            <a:ext cx="1905000" cy="474345"/>
          </a:xfrm>
          <a:custGeom>
            <a:avLst/>
            <a:gdLst/>
            <a:ahLst/>
            <a:cxnLst/>
            <a:rect l="l" t="t" r="r" b="b"/>
            <a:pathLst>
              <a:path w="1905000" h="474345">
                <a:moveTo>
                  <a:pt x="0" y="473963"/>
                </a:moveTo>
                <a:lnTo>
                  <a:pt x="1905000" y="473963"/>
                </a:lnTo>
                <a:lnTo>
                  <a:pt x="1905000" y="0"/>
                </a:lnTo>
                <a:lnTo>
                  <a:pt x="0" y="0"/>
                </a:lnTo>
                <a:lnTo>
                  <a:pt x="0" y="473963"/>
                </a:lnTo>
                <a:close/>
              </a:path>
            </a:pathLst>
          </a:custGeom>
          <a:ln w="25908">
            <a:solidFill>
              <a:srgbClr val="FFFFFF"/>
            </a:solidFill>
          </a:ln>
        </p:spPr>
        <p:txBody>
          <a:bodyPr wrap="square" lIns="0" tIns="0" rIns="0" bIns="0" rtlCol="0"/>
          <a:lstStyle/>
          <a:p>
            <a:endParaRPr/>
          </a:p>
        </p:txBody>
      </p:sp>
      <p:sp>
        <p:nvSpPr>
          <p:cNvPr id="25" name="bk object 25"/>
          <p:cNvSpPr/>
          <p:nvPr/>
        </p:nvSpPr>
        <p:spPr>
          <a:xfrm>
            <a:off x="8247126" y="4488941"/>
            <a:ext cx="897255" cy="474345"/>
          </a:xfrm>
          <a:custGeom>
            <a:avLst/>
            <a:gdLst/>
            <a:ahLst/>
            <a:cxnLst/>
            <a:rect l="l" t="t" r="r" b="b"/>
            <a:pathLst>
              <a:path w="897254" h="474345">
                <a:moveTo>
                  <a:pt x="0" y="473963"/>
                </a:moveTo>
                <a:lnTo>
                  <a:pt x="896873" y="473963"/>
                </a:lnTo>
                <a:lnTo>
                  <a:pt x="896873" y="0"/>
                </a:lnTo>
                <a:lnTo>
                  <a:pt x="0" y="0"/>
                </a:lnTo>
                <a:lnTo>
                  <a:pt x="0" y="473963"/>
                </a:lnTo>
                <a:close/>
              </a:path>
            </a:pathLst>
          </a:custGeom>
          <a:solidFill>
            <a:schemeClr val="bg1">
              <a:lumMod val="50000"/>
            </a:schemeClr>
          </a:solidFill>
        </p:spPr>
        <p:txBody>
          <a:bodyPr wrap="square" lIns="0" tIns="0" rIns="0" bIns="0" rtlCol="0"/>
          <a:lstStyle/>
          <a:p>
            <a:endParaRPr/>
          </a:p>
        </p:txBody>
      </p:sp>
      <p:sp>
        <p:nvSpPr>
          <p:cNvPr id="26" name="bk object 26"/>
          <p:cNvSpPr/>
          <p:nvPr/>
        </p:nvSpPr>
        <p:spPr>
          <a:xfrm>
            <a:off x="8247126" y="4949952"/>
            <a:ext cx="897255" cy="26034"/>
          </a:xfrm>
          <a:custGeom>
            <a:avLst/>
            <a:gdLst/>
            <a:ahLst/>
            <a:cxnLst/>
            <a:rect l="l" t="t" r="r" b="b"/>
            <a:pathLst>
              <a:path w="897254" h="26035">
                <a:moveTo>
                  <a:pt x="0" y="25908"/>
                </a:moveTo>
                <a:lnTo>
                  <a:pt x="896873" y="25908"/>
                </a:lnTo>
                <a:lnTo>
                  <a:pt x="896873" y="0"/>
                </a:lnTo>
                <a:lnTo>
                  <a:pt x="0" y="0"/>
                </a:lnTo>
                <a:lnTo>
                  <a:pt x="0" y="25908"/>
                </a:lnTo>
                <a:close/>
              </a:path>
            </a:pathLst>
          </a:custGeom>
          <a:solidFill>
            <a:srgbClr val="FFFFFF"/>
          </a:solidFill>
        </p:spPr>
        <p:txBody>
          <a:bodyPr wrap="square" lIns="0" tIns="0" rIns="0" bIns="0" rtlCol="0"/>
          <a:lstStyle/>
          <a:p>
            <a:endParaRPr/>
          </a:p>
        </p:txBody>
      </p:sp>
      <p:sp>
        <p:nvSpPr>
          <p:cNvPr id="27" name="bk object 27"/>
          <p:cNvSpPr/>
          <p:nvPr/>
        </p:nvSpPr>
        <p:spPr>
          <a:xfrm>
            <a:off x="8247126" y="4488941"/>
            <a:ext cx="897255" cy="474345"/>
          </a:xfrm>
          <a:custGeom>
            <a:avLst/>
            <a:gdLst/>
            <a:ahLst/>
            <a:cxnLst/>
            <a:rect l="l" t="t" r="r" b="b"/>
            <a:pathLst>
              <a:path w="897254" h="474345">
                <a:moveTo>
                  <a:pt x="896873" y="0"/>
                </a:moveTo>
                <a:lnTo>
                  <a:pt x="0" y="0"/>
                </a:lnTo>
                <a:lnTo>
                  <a:pt x="0" y="473963"/>
                </a:lnTo>
              </a:path>
            </a:pathLst>
          </a:custGeom>
          <a:ln w="2590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1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973823" y="6114288"/>
            <a:ext cx="1358187" cy="3272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85800" y="4197096"/>
            <a:ext cx="1888236" cy="853439"/>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7200" y="957072"/>
            <a:ext cx="8229600" cy="0"/>
          </a:xfrm>
          <a:custGeom>
            <a:avLst/>
            <a:gdLst/>
            <a:ahLst/>
            <a:cxnLst/>
            <a:rect l="l" t="t" r="r" b="b"/>
            <a:pathLst>
              <a:path w="8229600">
                <a:moveTo>
                  <a:pt x="8229600" y="0"/>
                </a:moveTo>
                <a:lnTo>
                  <a:pt x="0" y="0"/>
                </a:lnTo>
              </a:path>
            </a:pathLst>
          </a:custGeom>
          <a:ln w="9144">
            <a:solidFill>
              <a:srgbClr val="950000"/>
            </a:solidFill>
          </a:ln>
        </p:spPr>
        <p:txBody>
          <a:bodyPr wrap="square" lIns="0" tIns="0" rIns="0" bIns="0" rtlCol="0"/>
          <a:lstStyle/>
          <a:p>
            <a:endParaRPr/>
          </a:p>
        </p:txBody>
      </p:sp>
      <p:sp>
        <p:nvSpPr>
          <p:cNvPr id="2" name="Holder 2"/>
          <p:cNvSpPr>
            <a:spLocks noGrp="1"/>
          </p:cNvSpPr>
          <p:nvPr>
            <p:ph type="title"/>
          </p:nvPr>
        </p:nvSpPr>
        <p:spPr>
          <a:xfrm>
            <a:off x="535940" y="307594"/>
            <a:ext cx="2100580" cy="345440"/>
          </a:xfrm>
          <a:prstGeom prst="rect">
            <a:avLst/>
          </a:prstGeom>
        </p:spPr>
        <p:txBody>
          <a:bodyPr wrap="square" lIns="0" tIns="0" rIns="0" bIns="0">
            <a:spAutoFit/>
          </a:bodyPr>
          <a:lstStyle>
            <a:lvl1pPr>
              <a:defRPr sz="2100" b="1" i="0">
                <a:solidFill>
                  <a:schemeClr val="tx1"/>
                </a:solidFill>
                <a:latin typeface="Calibri"/>
                <a:cs typeface="Calibri"/>
              </a:defRPr>
            </a:lvl1pPr>
          </a:lstStyle>
          <a:p>
            <a:endParaRPr/>
          </a:p>
        </p:txBody>
      </p:sp>
      <p:sp>
        <p:nvSpPr>
          <p:cNvPr id="3" name="Holder 3"/>
          <p:cNvSpPr>
            <a:spLocks noGrp="1"/>
          </p:cNvSpPr>
          <p:nvPr>
            <p:ph type="body" idx="1"/>
          </p:nvPr>
        </p:nvSpPr>
        <p:spPr>
          <a:xfrm>
            <a:off x="481838" y="1619250"/>
            <a:ext cx="8180323" cy="1443989"/>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bk object 16">
            <a:extLst>
              <a:ext uri="{FF2B5EF4-FFF2-40B4-BE49-F238E27FC236}">
                <a16:creationId xmlns:a16="http://schemas.microsoft.com/office/drawing/2014/main" id="{46BD54E1-9C71-4886-BD41-CB14215DDDA1}"/>
              </a:ext>
            </a:extLst>
          </p:cNvPr>
          <p:cNvSpPr/>
          <p:nvPr userDrawn="1"/>
        </p:nvSpPr>
        <p:spPr>
          <a:xfrm>
            <a:off x="481838" y="6324600"/>
            <a:ext cx="8229600" cy="0"/>
          </a:xfrm>
          <a:custGeom>
            <a:avLst/>
            <a:gdLst/>
            <a:ahLst/>
            <a:cxnLst/>
            <a:rect l="l" t="t" r="r" b="b"/>
            <a:pathLst>
              <a:path w="8229600">
                <a:moveTo>
                  <a:pt x="8229600" y="0"/>
                </a:moveTo>
                <a:lnTo>
                  <a:pt x="0" y="0"/>
                </a:lnTo>
              </a:path>
            </a:pathLst>
          </a:custGeom>
          <a:ln w="9144">
            <a:solidFill>
              <a:srgbClr val="950000"/>
            </a:solidFill>
          </a:ln>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970" y="3733800"/>
            <a:ext cx="8608060" cy="381515"/>
          </a:xfrm>
          <a:prstGeom prst="rect">
            <a:avLst/>
          </a:prstGeom>
        </p:spPr>
        <p:txBody>
          <a:bodyPr vert="horz" wrap="square" lIns="0" tIns="12065" rIns="0" bIns="0" rtlCol="0">
            <a:spAutoFit/>
          </a:bodyPr>
          <a:lstStyle/>
          <a:p>
            <a:r>
              <a:rPr lang="en-CA" sz="2400" dirty="0"/>
              <a:t>How Can Olist Gain Market Share and Grow as a Retailer?</a:t>
            </a:r>
          </a:p>
        </p:txBody>
      </p:sp>
      <p:sp>
        <p:nvSpPr>
          <p:cNvPr id="3" name="TextBox 2">
            <a:extLst>
              <a:ext uri="{FF2B5EF4-FFF2-40B4-BE49-F238E27FC236}">
                <a16:creationId xmlns:a16="http://schemas.microsoft.com/office/drawing/2014/main" id="{CACCBA21-93CC-0943-8F7D-70C8A1A99857}"/>
              </a:ext>
            </a:extLst>
          </p:cNvPr>
          <p:cNvSpPr txBox="1"/>
          <p:nvPr/>
        </p:nvSpPr>
        <p:spPr>
          <a:xfrm>
            <a:off x="267970" y="5078694"/>
            <a:ext cx="3124200" cy="338554"/>
          </a:xfrm>
          <a:prstGeom prst="rect">
            <a:avLst/>
          </a:prstGeom>
          <a:noFill/>
        </p:spPr>
        <p:txBody>
          <a:bodyPr wrap="square" rtlCol="0">
            <a:spAutoFit/>
          </a:bodyPr>
          <a:lstStyle/>
          <a:p>
            <a:r>
              <a:rPr lang="es-ES" sz="1600" i="1" dirty="0" err="1"/>
              <a:t>Zachary</a:t>
            </a:r>
            <a:r>
              <a:rPr lang="es-ES" sz="1600" i="1" dirty="0"/>
              <a:t> Amar</a:t>
            </a:r>
            <a:endParaRPr lang="en-CA" sz="1600" i="1" dirty="0"/>
          </a:p>
        </p:txBody>
      </p:sp>
      <p:sp>
        <p:nvSpPr>
          <p:cNvPr id="4" name="TextBox 3">
            <a:extLst>
              <a:ext uri="{FF2B5EF4-FFF2-40B4-BE49-F238E27FC236}">
                <a16:creationId xmlns:a16="http://schemas.microsoft.com/office/drawing/2014/main" id="{7025CC9B-034B-A248-8261-722922500213}"/>
              </a:ext>
            </a:extLst>
          </p:cNvPr>
          <p:cNvSpPr txBox="1"/>
          <p:nvPr/>
        </p:nvSpPr>
        <p:spPr>
          <a:xfrm>
            <a:off x="267970" y="4572000"/>
            <a:ext cx="3124200" cy="338554"/>
          </a:xfrm>
          <a:prstGeom prst="rect">
            <a:avLst/>
          </a:prstGeom>
          <a:noFill/>
        </p:spPr>
        <p:txBody>
          <a:bodyPr wrap="square" rtlCol="0">
            <a:spAutoFit/>
          </a:bodyPr>
          <a:lstStyle/>
          <a:p>
            <a:r>
              <a:rPr lang="en-CA" sz="1600" i="1" dirty="0">
                <a:solidFill>
                  <a:schemeClr val="bg1"/>
                </a:solidFill>
              </a:rPr>
              <a:t>April 10 </a:t>
            </a:r>
            <a:r>
              <a:rPr lang="en-CA" sz="1600" i="1" baseline="30000" dirty="0" err="1">
                <a:solidFill>
                  <a:schemeClr val="bg1"/>
                </a:solidFill>
              </a:rPr>
              <a:t>th</a:t>
            </a:r>
            <a:r>
              <a:rPr lang="en-CA" sz="1600" i="1" dirty="0">
                <a:solidFill>
                  <a:schemeClr val="bg1"/>
                </a:solidFill>
              </a:rPr>
              <a:t> 2019</a:t>
            </a:r>
          </a:p>
        </p:txBody>
      </p:sp>
      <p:sp>
        <p:nvSpPr>
          <p:cNvPr id="5" name="Rectangle 2">
            <a:extLst>
              <a:ext uri="{FF2B5EF4-FFF2-40B4-BE49-F238E27FC236}">
                <a16:creationId xmlns:a16="http://schemas.microsoft.com/office/drawing/2014/main" id="{EBD1B732-77A9-D944-A99A-5EF7F7C81783}"/>
              </a:ext>
            </a:extLst>
          </p:cNvPr>
          <p:cNvSpPr>
            <a:spLocks noChangeArrowheads="1"/>
          </p:cNvSpPr>
          <p:nvPr/>
        </p:nvSpPr>
        <p:spPr bwMode="auto">
          <a:xfrm>
            <a:off x="2438400" y="595976"/>
            <a:ext cx="12849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7" name="Rectangle 2">
            <a:extLst>
              <a:ext uri="{FF2B5EF4-FFF2-40B4-BE49-F238E27FC236}">
                <a16:creationId xmlns:a16="http://schemas.microsoft.com/office/drawing/2014/main" id="{0AE8B24B-237F-8D4A-A117-BA33B70F7839}"/>
              </a:ext>
            </a:extLst>
          </p:cNvPr>
          <p:cNvSpPr>
            <a:spLocks noChangeArrowheads="1"/>
          </p:cNvSpPr>
          <p:nvPr/>
        </p:nvSpPr>
        <p:spPr bwMode="auto">
          <a:xfrm>
            <a:off x="2362200" y="595976"/>
            <a:ext cx="128491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6" name="Picture 5">
            <a:extLst>
              <a:ext uri="{FF2B5EF4-FFF2-40B4-BE49-F238E27FC236}">
                <a16:creationId xmlns:a16="http://schemas.microsoft.com/office/drawing/2014/main" id="{38CE7163-470E-4040-88E2-F4B7D468B7EE}"/>
              </a:ext>
            </a:extLst>
          </p:cNvPr>
          <p:cNvPicPr>
            <a:picLocks noChangeAspect="1"/>
          </p:cNvPicPr>
          <p:nvPr/>
        </p:nvPicPr>
        <p:blipFill>
          <a:blip r:embed="rId2"/>
          <a:stretch>
            <a:fillRect/>
          </a:stretch>
        </p:blipFill>
        <p:spPr>
          <a:xfrm>
            <a:off x="0" y="1413804"/>
            <a:ext cx="9144000" cy="1920240"/>
          </a:xfrm>
          <a:prstGeom prst="rect">
            <a:avLst/>
          </a:prstGeom>
        </p:spPr>
      </p:pic>
    </p:spTree>
    <p:extLst>
      <p:ext uri="{BB962C8B-B14F-4D97-AF65-F5344CB8AC3E}">
        <p14:creationId xmlns:p14="http://schemas.microsoft.com/office/powerpoint/2010/main" val="2565185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304800"/>
            <a:ext cx="5560060" cy="969496"/>
          </a:xfrm>
        </p:spPr>
        <p:txBody>
          <a:bodyPr/>
          <a:lstStyle/>
          <a:p>
            <a:r>
              <a:rPr lang="en-CA" dirty="0"/>
              <a:t>Who Are Our Customers?</a:t>
            </a:r>
            <a:br>
              <a:rPr lang="en-CA" dirty="0"/>
            </a:br>
            <a:r>
              <a:rPr lang="en-CA" b="0" dirty="0"/>
              <a:t>Purchasing Profile – Quarter of Purchase</a:t>
            </a:r>
            <a:endParaRPr lang="en-CA" dirty="0"/>
          </a:p>
        </p:txBody>
      </p:sp>
      <p:pic>
        <p:nvPicPr>
          <p:cNvPr id="4" name="Picture 3">
            <a:extLst>
              <a:ext uri="{FF2B5EF4-FFF2-40B4-BE49-F238E27FC236}">
                <a16:creationId xmlns:a16="http://schemas.microsoft.com/office/drawing/2014/main" id="{A6B797EC-9A07-416E-A516-584805321A3D}"/>
              </a:ext>
            </a:extLst>
          </p:cNvPr>
          <p:cNvPicPr>
            <a:picLocks noChangeAspect="1"/>
          </p:cNvPicPr>
          <p:nvPr/>
        </p:nvPicPr>
        <p:blipFill>
          <a:blip r:embed="rId2"/>
          <a:stretch>
            <a:fillRect/>
          </a:stretch>
        </p:blipFill>
        <p:spPr>
          <a:xfrm>
            <a:off x="609600" y="1066800"/>
            <a:ext cx="3614738" cy="5059196"/>
          </a:xfrm>
          <a:prstGeom prst="rect">
            <a:avLst/>
          </a:prstGeom>
        </p:spPr>
      </p:pic>
      <p:cxnSp>
        <p:nvCxnSpPr>
          <p:cNvPr id="5" name="Straight Connector 4">
            <a:extLst>
              <a:ext uri="{FF2B5EF4-FFF2-40B4-BE49-F238E27FC236}">
                <a16:creationId xmlns:a16="http://schemas.microsoft.com/office/drawing/2014/main" id="{AA011F43-3ECC-4A0E-9B48-D55CDA55255B}"/>
              </a:ext>
            </a:extLst>
          </p:cNvPr>
          <p:cNvCxnSpPr>
            <a:cxnSpLocks/>
          </p:cNvCxnSpPr>
          <p:nvPr/>
        </p:nvCxnSpPr>
        <p:spPr>
          <a:xfrm>
            <a:off x="4276743" y="1143000"/>
            <a:ext cx="439323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B552648-63B2-4979-B007-22CDB1B8B006}"/>
              </a:ext>
            </a:extLst>
          </p:cNvPr>
          <p:cNvSpPr/>
          <p:nvPr/>
        </p:nvSpPr>
        <p:spPr>
          <a:xfrm>
            <a:off x="4343401" y="19876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7" name="TextBox 6">
            <a:extLst>
              <a:ext uri="{FF2B5EF4-FFF2-40B4-BE49-F238E27FC236}">
                <a16:creationId xmlns:a16="http://schemas.microsoft.com/office/drawing/2014/main" id="{E866791D-A275-490F-A4DE-CC83DC900B6E}"/>
              </a:ext>
            </a:extLst>
          </p:cNvPr>
          <p:cNvSpPr txBox="1"/>
          <p:nvPr/>
        </p:nvSpPr>
        <p:spPr>
          <a:xfrm>
            <a:off x="4662487" y="1232118"/>
            <a:ext cx="4024313" cy="1815882"/>
          </a:xfrm>
          <a:prstGeom prst="rect">
            <a:avLst/>
          </a:prstGeom>
          <a:noFill/>
        </p:spPr>
        <p:txBody>
          <a:bodyPr wrap="square" rtlCol="0">
            <a:spAutoFit/>
          </a:bodyPr>
          <a:lstStyle/>
          <a:p>
            <a:r>
              <a:rPr lang="en-CA" sz="1600" dirty="0">
                <a:solidFill>
                  <a:srgbClr val="002060"/>
                </a:solidFill>
              </a:rPr>
              <a:t>The large difference in sales between Q2 and Q3 provide us with a potential business opportunity. Spring isn’t a time for big purchases, which make up most of </a:t>
            </a:r>
            <a:r>
              <a:rPr lang="en-CA" sz="1600" dirty="0" err="1">
                <a:solidFill>
                  <a:srgbClr val="002060"/>
                </a:solidFill>
              </a:rPr>
              <a:t>Olist’s</a:t>
            </a:r>
            <a:r>
              <a:rPr lang="en-CA" sz="1600" dirty="0">
                <a:solidFill>
                  <a:srgbClr val="002060"/>
                </a:solidFill>
              </a:rPr>
              <a:t> sales. A pivot to selling more household goods that are regular purchases for consumers could aid in increasing Q2 sales</a:t>
            </a:r>
          </a:p>
        </p:txBody>
      </p:sp>
      <p:sp>
        <p:nvSpPr>
          <p:cNvPr id="9" name="Oval 8">
            <a:extLst>
              <a:ext uri="{FF2B5EF4-FFF2-40B4-BE49-F238E27FC236}">
                <a16:creationId xmlns:a16="http://schemas.microsoft.com/office/drawing/2014/main" id="{319863D3-1541-40DF-A481-16B314C2E066}"/>
              </a:ext>
            </a:extLst>
          </p:cNvPr>
          <p:cNvSpPr/>
          <p:nvPr/>
        </p:nvSpPr>
        <p:spPr>
          <a:xfrm>
            <a:off x="2667000" y="2971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10" name="Oval 9">
            <a:extLst>
              <a:ext uri="{FF2B5EF4-FFF2-40B4-BE49-F238E27FC236}">
                <a16:creationId xmlns:a16="http://schemas.microsoft.com/office/drawing/2014/main" id="{9FFD0FDF-50BB-495F-8927-F5DEF7CA0F67}"/>
              </a:ext>
            </a:extLst>
          </p:cNvPr>
          <p:cNvSpPr/>
          <p:nvPr/>
        </p:nvSpPr>
        <p:spPr>
          <a:xfrm>
            <a:off x="3464920" y="2739992"/>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2</a:t>
            </a:r>
          </a:p>
        </p:txBody>
      </p:sp>
      <p:cxnSp>
        <p:nvCxnSpPr>
          <p:cNvPr id="11" name="Straight Connector 10">
            <a:extLst>
              <a:ext uri="{FF2B5EF4-FFF2-40B4-BE49-F238E27FC236}">
                <a16:creationId xmlns:a16="http://schemas.microsoft.com/office/drawing/2014/main" id="{1D4BCB2A-082E-4216-A5E6-8A473F4686A5}"/>
              </a:ext>
            </a:extLst>
          </p:cNvPr>
          <p:cNvCxnSpPr>
            <a:cxnSpLocks/>
          </p:cNvCxnSpPr>
          <p:nvPr/>
        </p:nvCxnSpPr>
        <p:spPr>
          <a:xfrm>
            <a:off x="4267200" y="3200400"/>
            <a:ext cx="439323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6B56C80-FC82-4B43-83B5-DF0C7F5FF035}"/>
              </a:ext>
            </a:extLst>
          </p:cNvPr>
          <p:cNvSpPr/>
          <p:nvPr/>
        </p:nvSpPr>
        <p:spPr>
          <a:xfrm>
            <a:off x="4343400" y="375192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002060"/>
                </a:solidFill>
              </a:rPr>
              <a:t>2</a:t>
            </a:r>
            <a:endParaRPr lang="en-CA" dirty="0">
              <a:solidFill>
                <a:srgbClr val="002060"/>
              </a:solidFill>
            </a:endParaRPr>
          </a:p>
        </p:txBody>
      </p:sp>
      <p:sp>
        <p:nvSpPr>
          <p:cNvPr id="13" name="TextBox 12">
            <a:extLst>
              <a:ext uri="{FF2B5EF4-FFF2-40B4-BE49-F238E27FC236}">
                <a16:creationId xmlns:a16="http://schemas.microsoft.com/office/drawing/2014/main" id="{B4ADD24A-259C-40AC-B4F3-031EDFB5C1FF}"/>
              </a:ext>
            </a:extLst>
          </p:cNvPr>
          <p:cNvSpPr txBox="1"/>
          <p:nvPr/>
        </p:nvSpPr>
        <p:spPr>
          <a:xfrm>
            <a:off x="4662486" y="3365718"/>
            <a:ext cx="4024313" cy="1077218"/>
          </a:xfrm>
          <a:prstGeom prst="rect">
            <a:avLst/>
          </a:prstGeom>
          <a:noFill/>
        </p:spPr>
        <p:txBody>
          <a:bodyPr wrap="square" rtlCol="0">
            <a:spAutoFit/>
          </a:bodyPr>
          <a:lstStyle/>
          <a:p>
            <a:r>
              <a:rPr lang="en-CA" sz="1600" dirty="0">
                <a:solidFill>
                  <a:srgbClr val="002060"/>
                </a:solidFill>
              </a:rPr>
              <a:t>Large Q4 sales can be attributed to the holiday season, and the subsequent Q1 drop is due to the fact that people want to reign in purchases after the holiday’s</a:t>
            </a:r>
          </a:p>
        </p:txBody>
      </p:sp>
    </p:spTree>
    <p:extLst>
      <p:ext uri="{BB962C8B-B14F-4D97-AF65-F5344CB8AC3E}">
        <p14:creationId xmlns:p14="http://schemas.microsoft.com/office/powerpoint/2010/main" val="239111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AE88BD98-EFBE-4657-85E8-62CBC36F3301}"/>
              </a:ext>
            </a:extLst>
          </p:cNvPr>
          <p:cNvSpPr txBox="1">
            <a:spLocks/>
          </p:cNvSpPr>
          <p:nvPr/>
        </p:nvSpPr>
        <p:spPr>
          <a:xfrm>
            <a:off x="535940" y="2362961"/>
            <a:ext cx="7160260" cy="443070"/>
          </a:xfrm>
          <a:prstGeom prst="rect">
            <a:avLst/>
          </a:prstGeom>
        </p:spPr>
        <p:txBody>
          <a:bodyPr vert="horz" wrap="square" lIns="0" tIns="12065" rIns="0" bIns="0" rtlCol="0">
            <a:spAutoFit/>
          </a:bodyPr>
          <a:lstStyle>
            <a:lvl1pPr>
              <a:defRPr sz="2100" b="1" i="0">
                <a:solidFill>
                  <a:schemeClr val="tx1"/>
                </a:solidFill>
                <a:latin typeface="Calibri"/>
                <a:ea typeface="+mj-ea"/>
                <a:cs typeface="Calibri"/>
              </a:defRPr>
            </a:lvl1pPr>
          </a:lstStyle>
          <a:p>
            <a:pPr marL="12700">
              <a:spcBef>
                <a:spcPts val="95"/>
              </a:spcBef>
            </a:pPr>
            <a:r>
              <a:rPr lang="en-CA" sz="2800" kern="0" spc="-15" dirty="0"/>
              <a:t>Our Recommendations</a:t>
            </a:r>
            <a:endParaRPr lang="en-CA" sz="2800" kern="0" dirty="0"/>
          </a:p>
        </p:txBody>
      </p:sp>
    </p:spTree>
    <p:extLst>
      <p:ext uri="{BB962C8B-B14F-4D97-AF65-F5344CB8AC3E}">
        <p14:creationId xmlns:p14="http://schemas.microsoft.com/office/powerpoint/2010/main" val="26286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E8316-486D-49A7-9950-A6C9737B618D}"/>
              </a:ext>
            </a:extLst>
          </p:cNvPr>
          <p:cNvSpPr>
            <a:spLocks noGrp="1"/>
          </p:cNvSpPr>
          <p:nvPr>
            <p:ph type="body" idx="1"/>
          </p:nvPr>
        </p:nvSpPr>
        <p:spPr>
          <a:xfrm>
            <a:off x="481838" y="3152001"/>
            <a:ext cx="8180323" cy="553998"/>
          </a:xfrm>
          <a:ln w="38100">
            <a:solidFill>
              <a:schemeClr val="tx2"/>
            </a:solidFill>
          </a:ln>
        </p:spPr>
        <p:txBody>
          <a:bodyPr/>
          <a:lstStyle/>
          <a:p>
            <a:pPr algn="ctr" rtl="0"/>
            <a:r>
              <a:rPr lang="en-CA" sz="1800" dirty="0"/>
              <a:t>We believe advertising can allow Olist to gain revenues by making the orders on Olist more frequent rather than large one time purchases</a:t>
            </a:r>
            <a:endParaRPr lang="en-US" sz="1800" dirty="0"/>
          </a:p>
        </p:txBody>
      </p:sp>
      <p:sp>
        <p:nvSpPr>
          <p:cNvPr id="7" name="Title 1">
            <a:extLst>
              <a:ext uri="{FF2B5EF4-FFF2-40B4-BE49-F238E27FC236}">
                <a16:creationId xmlns:a16="http://schemas.microsoft.com/office/drawing/2014/main" id="{EB744F76-63A1-ED4C-8B6D-50ACEEBF0998}"/>
              </a:ext>
            </a:extLst>
          </p:cNvPr>
          <p:cNvSpPr>
            <a:spLocks noGrp="1"/>
          </p:cNvSpPr>
          <p:nvPr>
            <p:ph type="title"/>
          </p:nvPr>
        </p:nvSpPr>
        <p:spPr>
          <a:xfrm>
            <a:off x="481838" y="533400"/>
            <a:ext cx="5102860" cy="307777"/>
          </a:xfrm>
        </p:spPr>
        <p:txBody>
          <a:bodyPr/>
          <a:lstStyle/>
          <a:p>
            <a:r>
              <a:rPr lang="en-CA" sz="2000" dirty="0"/>
              <a:t>Recommendation 1: Advertising</a:t>
            </a:r>
          </a:p>
        </p:txBody>
      </p:sp>
    </p:spTree>
    <p:extLst>
      <p:ext uri="{BB962C8B-B14F-4D97-AF65-F5344CB8AC3E}">
        <p14:creationId xmlns:p14="http://schemas.microsoft.com/office/powerpoint/2010/main" val="1345186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DAADA-B84A-4D30-8064-207DB6C8378E}"/>
              </a:ext>
            </a:extLst>
          </p:cNvPr>
          <p:cNvPicPr>
            <a:picLocks noChangeAspect="1"/>
          </p:cNvPicPr>
          <p:nvPr/>
        </p:nvPicPr>
        <p:blipFill rotWithShape="1">
          <a:blip r:embed="rId2"/>
          <a:srcRect t="2240"/>
          <a:stretch/>
        </p:blipFill>
        <p:spPr>
          <a:xfrm>
            <a:off x="639797" y="990600"/>
            <a:ext cx="8108330" cy="4572000"/>
          </a:xfrm>
          <a:prstGeom prst="rect">
            <a:avLst/>
          </a:prstGeom>
        </p:spPr>
      </p:pic>
      <p:sp>
        <p:nvSpPr>
          <p:cNvPr id="2" name="Title 1"/>
          <p:cNvSpPr>
            <a:spLocks noGrp="1"/>
          </p:cNvSpPr>
          <p:nvPr>
            <p:ph type="title"/>
          </p:nvPr>
        </p:nvSpPr>
        <p:spPr>
          <a:xfrm>
            <a:off x="535940" y="307594"/>
            <a:ext cx="5102860" cy="646331"/>
          </a:xfrm>
        </p:spPr>
        <p:txBody>
          <a:bodyPr/>
          <a:lstStyle/>
          <a:p>
            <a:r>
              <a:rPr lang="en-CA" dirty="0"/>
              <a:t>Recommendation 1: Advertising</a:t>
            </a:r>
            <a:br>
              <a:rPr lang="en-CA" dirty="0"/>
            </a:br>
            <a:r>
              <a:rPr lang="en-CA" b="0" dirty="0"/>
              <a:t>Revenues Per Category Per State</a:t>
            </a:r>
            <a:endParaRPr lang="en-CA" dirty="0"/>
          </a:p>
        </p:txBody>
      </p:sp>
      <p:sp>
        <p:nvSpPr>
          <p:cNvPr id="6" name="Rectangle 5">
            <a:extLst>
              <a:ext uri="{FF2B5EF4-FFF2-40B4-BE49-F238E27FC236}">
                <a16:creationId xmlns:a16="http://schemas.microsoft.com/office/drawing/2014/main" id="{B2A0022B-B33C-4E6F-913D-24817724DB78}"/>
              </a:ext>
            </a:extLst>
          </p:cNvPr>
          <p:cNvSpPr/>
          <p:nvPr/>
        </p:nvSpPr>
        <p:spPr>
          <a:xfrm>
            <a:off x="535941" y="1524000"/>
            <a:ext cx="8150860" cy="4572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03605356-D33E-4D6F-94D9-13AA58798CF4}"/>
              </a:ext>
            </a:extLst>
          </p:cNvPr>
          <p:cNvSpPr/>
          <p:nvPr/>
        </p:nvSpPr>
        <p:spPr>
          <a:xfrm>
            <a:off x="375820" y="152400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8" name="Rectangle 7">
            <a:extLst>
              <a:ext uri="{FF2B5EF4-FFF2-40B4-BE49-F238E27FC236}">
                <a16:creationId xmlns:a16="http://schemas.microsoft.com/office/drawing/2014/main" id="{CDB0F303-0704-49BF-8E49-B177564CF727}"/>
              </a:ext>
            </a:extLst>
          </p:cNvPr>
          <p:cNvSpPr/>
          <p:nvPr/>
        </p:nvSpPr>
        <p:spPr>
          <a:xfrm>
            <a:off x="535940" y="1981200"/>
            <a:ext cx="8150860" cy="3048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15E4B242-6E38-403F-AA69-7F1B4AE46537}"/>
              </a:ext>
            </a:extLst>
          </p:cNvPr>
          <p:cNvSpPr/>
          <p:nvPr/>
        </p:nvSpPr>
        <p:spPr>
          <a:xfrm>
            <a:off x="375819" y="198120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2</a:t>
            </a:r>
          </a:p>
        </p:txBody>
      </p:sp>
    </p:spTree>
    <p:extLst>
      <p:ext uri="{BB962C8B-B14F-4D97-AF65-F5344CB8AC3E}">
        <p14:creationId xmlns:p14="http://schemas.microsoft.com/office/powerpoint/2010/main" val="10456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307594"/>
            <a:ext cx="6474460" cy="646331"/>
          </a:xfrm>
        </p:spPr>
        <p:txBody>
          <a:bodyPr/>
          <a:lstStyle/>
          <a:p>
            <a:r>
              <a:rPr lang="en-CA" dirty="0"/>
              <a:t>Recommendation 1: Where &amp; How to Advertise?</a:t>
            </a:r>
            <a:br>
              <a:rPr lang="en-CA" dirty="0"/>
            </a:br>
            <a:r>
              <a:rPr lang="en-CA" b="0" dirty="0"/>
              <a:t>Revenues Per Category Per State</a:t>
            </a:r>
            <a:endParaRPr lang="en-CA" dirty="0"/>
          </a:p>
        </p:txBody>
      </p:sp>
      <p:sp>
        <p:nvSpPr>
          <p:cNvPr id="16" name="TextBox 15">
            <a:extLst>
              <a:ext uri="{FF2B5EF4-FFF2-40B4-BE49-F238E27FC236}">
                <a16:creationId xmlns:a16="http://schemas.microsoft.com/office/drawing/2014/main" id="{1B95E7A9-8D86-4631-A33D-C0B655360ABF}"/>
              </a:ext>
            </a:extLst>
          </p:cNvPr>
          <p:cNvSpPr txBox="1"/>
          <p:nvPr/>
        </p:nvSpPr>
        <p:spPr>
          <a:xfrm>
            <a:off x="762000" y="2199382"/>
            <a:ext cx="7910513" cy="1477328"/>
          </a:xfrm>
          <a:prstGeom prst="rect">
            <a:avLst/>
          </a:prstGeom>
          <a:noFill/>
        </p:spPr>
        <p:txBody>
          <a:bodyPr wrap="square" rtlCol="0">
            <a:spAutoFit/>
          </a:bodyPr>
          <a:lstStyle/>
          <a:p>
            <a:pPr marL="285750" indent="-285750">
              <a:buFont typeface="Arial" panose="020B0604020202020204" pitchFamily="34" charset="0"/>
              <a:buChar char="•"/>
            </a:pPr>
            <a:r>
              <a:rPr lang="en-CA" sz="1500" dirty="0">
                <a:solidFill>
                  <a:srgbClr val="002060"/>
                </a:solidFill>
              </a:rPr>
              <a:t>Top 3 states are Sao Paulo, Rio de Janeiro, and Minas Gerais</a:t>
            </a:r>
          </a:p>
          <a:p>
            <a:pPr marL="285750" indent="-285750">
              <a:buFont typeface="Arial" panose="020B0604020202020204" pitchFamily="34" charset="0"/>
              <a:buChar char="•"/>
            </a:pPr>
            <a:r>
              <a:rPr lang="en-CA" sz="1500" dirty="0">
                <a:solidFill>
                  <a:srgbClr val="002060"/>
                </a:solidFill>
              </a:rPr>
              <a:t>Have the same top 3 categories in the same order: watches, health &amp; beauty products, and bed/bath table</a:t>
            </a:r>
          </a:p>
          <a:p>
            <a:pPr marL="285750" indent="-285750">
              <a:buFont typeface="Arial" panose="020B0604020202020204" pitchFamily="34" charset="0"/>
              <a:buChar char="•"/>
            </a:pPr>
            <a:r>
              <a:rPr lang="en-CA" sz="1500" dirty="0">
                <a:solidFill>
                  <a:srgbClr val="002060"/>
                </a:solidFill>
              </a:rPr>
              <a:t>For these large states, we recommend targeting high population areas with billboards, such as malls and beaches in order to maximise Olist brand exposure and to continue growing the customer base in theses states</a:t>
            </a:r>
          </a:p>
        </p:txBody>
      </p:sp>
      <p:pic>
        <p:nvPicPr>
          <p:cNvPr id="24" name="Picture 23">
            <a:extLst>
              <a:ext uri="{FF2B5EF4-FFF2-40B4-BE49-F238E27FC236}">
                <a16:creationId xmlns:a16="http://schemas.microsoft.com/office/drawing/2014/main" id="{25495CBF-462C-41F5-9A45-7A7FA108E85C}"/>
              </a:ext>
            </a:extLst>
          </p:cNvPr>
          <p:cNvPicPr>
            <a:picLocks noChangeAspect="1"/>
          </p:cNvPicPr>
          <p:nvPr/>
        </p:nvPicPr>
        <p:blipFill>
          <a:blip r:embed="rId2"/>
          <a:stretch>
            <a:fillRect/>
          </a:stretch>
        </p:blipFill>
        <p:spPr>
          <a:xfrm>
            <a:off x="471486" y="990600"/>
            <a:ext cx="8201027" cy="1224926"/>
          </a:xfrm>
          <a:prstGeom prst="rect">
            <a:avLst/>
          </a:prstGeom>
        </p:spPr>
      </p:pic>
      <p:pic>
        <p:nvPicPr>
          <p:cNvPr id="25" name="Picture 24">
            <a:extLst>
              <a:ext uri="{FF2B5EF4-FFF2-40B4-BE49-F238E27FC236}">
                <a16:creationId xmlns:a16="http://schemas.microsoft.com/office/drawing/2014/main" id="{F76EB225-7B96-472D-A12F-2A197473E0A6}"/>
              </a:ext>
            </a:extLst>
          </p:cNvPr>
          <p:cNvPicPr>
            <a:picLocks noChangeAspect="1"/>
          </p:cNvPicPr>
          <p:nvPr/>
        </p:nvPicPr>
        <p:blipFill>
          <a:blip r:embed="rId3"/>
          <a:stretch>
            <a:fillRect/>
          </a:stretch>
        </p:blipFill>
        <p:spPr>
          <a:xfrm>
            <a:off x="535940" y="3810000"/>
            <a:ext cx="8181340" cy="902354"/>
          </a:xfrm>
          <a:prstGeom prst="rect">
            <a:avLst/>
          </a:prstGeom>
        </p:spPr>
      </p:pic>
      <p:sp>
        <p:nvSpPr>
          <p:cNvPr id="26" name="TextBox 25">
            <a:extLst>
              <a:ext uri="{FF2B5EF4-FFF2-40B4-BE49-F238E27FC236}">
                <a16:creationId xmlns:a16="http://schemas.microsoft.com/office/drawing/2014/main" id="{36F18929-C5F8-4687-B2C6-37F88FAA76ED}"/>
              </a:ext>
            </a:extLst>
          </p:cNvPr>
          <p:cNvSpPr txBox="1"/>
          <p:nvPr/>
        </p:nvSpPr>
        <p:spPr>
          <a:xfrm>
            <a:off x="762000" y="4742894"/>
            <a:ext cx="7910513" cy="1477328"/>
          </a:xfrm>
          <a:prstGeom prst="rect">
            <a:avLst/>
          </a:prstGeom>
          <a:noFill/>
        </p:spPr>
        <p:txBody>
          <a:bodyPr wrap="square" rtlCol="0">
            <a:spAutoFit/>
          </a:bodyPr>
          <a:lstStyle/>
          <a:p>
            <a:pPr marL="285750" indent="-285750">
              <a:buFont typeface="Arial" panose="020B0604020202020204" pitchFamily="34" charset="0"/>
              <a:buChar char="•"/>
            </a:pPr>
            <a:r>
              <a:rPr lang="en-CA" sz="1500" dirty="0">
                <a:solidFill>
                  <a:srgbClr val="002060"/>
                </a:solidFill>
              </a:rPr>
              <a:t>The remaining states in the top 5 are Rio Grande do Sul and Parana, whose best-selling categories are computer accessories and watches respectively</a:t>
            </a:r>
          </a:p>
          <a:p>
            <a:pPr marL="285750" indent="-285750">
              <a:buFont typeface="Arial" panose="020B0604020202020204" pitchFamily="34" charset="0"/>
              <a:buChar char="•"/>
            </a:pPr>
            <a:r>
              <a:rPr lang="en-CA" sz="1500" dirty="0">
                <a:solidFill>
                  <a:srgbClr val="002060"/>
                </a:solidFill>
              </a:rPr>
              <a:t>For these less populated, smaller states we recommend a more targeted social media ad campaign</a:t>
            </a:r>
          </a:p>
          <a:p>
            <a:pPr marL="285750" indent="-285750">
              <a:buFont typeface="Arial" panose="020B0604020202020204" pitchFamily="34" charset="0"/>
              <a:buChar char="•"/>
            </a:pPr>
            <a:r>
              <a:rPr lang="en-CA" sz="1500" dirty="0">
                <a:solidFill>
                  <a:srgbClr val="002060"/>
                </a:solidFill>
              </a:rPr>
              <a:t>By linking customer ID to a name, Olist can advertise directly to customers on platforms such as Instagram and Facebook</a:t>
            </a:r>
          </a:p>
        </p:txBody>
      </p:sp>
    </p:spTree>
    <p:extLst>
      <p:ext uri="{BB962C8B-B14F-4D97-AF65-F5344CB8AC3E}">
        <p14:creationId xmlns:p14="http://schemas.microsoft.com/office/powerpoint/2010/main" val="195606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E8316-486D-49A7-9950-A6C9737B618D}"/>
              </a:ext>
            </a:extLst>
          </p:cNvPr>
          <p:cNvSpPr>
            <a:spLocks noGrp="1"/>
          </p:cNvSpPr>
          <p:nvPr>
            <p:ph type="body" idx="1"/>
          </p:nvPr>
        </p:nvSpPr>
        <p:spPr>
          <a:xfrm>
            <a:off x="481838" y="3152001"/>
            <a:ext cx="8180323" cy="553998"/>
          </a:xfrm>
          <a:ln w="38100">
            <a:solidFill>
              <a:schemeClr val="tx2"/>
            </a:solidFill>
          </a:ln>
        </p:spPr>
        <p:txBody>
          <a:bodyPr/>
          <a:lstStyle/>
          <a:p>
            <a:pPr algn="ctr" rtl="0"/>
            <a:r>
              <a:rPr lang="en-CA" sz="1800" dirty="0"/>
              <a:t>In order to gain customers and thus revenues, we recommend contacting and opening up new distribution centers in the northern parts of the country</a:t>
            </a:r>
            <a:endParaRPr lang="en-US" sz="1800" dirty="0"/>
          </a:p>
        </p:txBody>
      </p:sp>
      <p:sp>
        <p:nvSpPr>
          <p:cNvPr id="7" name="Title 1">
            <a:extLst>
              <a:ext uri="{FF2B5EF4-FFF2-40B4-BE49-F238E27FC236}">
                <a16:creationId xmlns:a16="http://schemas.microsoft.com/office/drawing/2014/main" id="{EB744F76-63A1-ED4C-8B6D-50ACEEBF0998}"/>
              </a:ext>
            </a:extLst>
          </p:cNvPr>
          <p:cNvSpPr>
            <a:spLocks noGrp="1"/>
          </p:cNvSpPr>
          <p:nvPr>
            <p:ph type="title"/>
          </p:nvPr>
        </p:nvSpPr>
        <p:spPr>
          <a:xfrm>
            <a:off x="481838" y="533400"/>
            <a:ext cx="6833362" cy="307777"/>
          </a:xfrm>
        </p:spPr>
        <p:txBody>
          <a:bodyPr/>
          <a:lstStyle/>
          <a:p>
            <a:r>
              <a:rPr lang="en-CA" sz="2000" dirty="0"/>
              <a:t>Recommendation 2: Adding Distribution Centers in the North</a:t>
            </a:r>
          </a:p>
        </p:txBody>
      </p:sp>
    </p:spTree>
    <p:extLst>
      <p:ext uri="{BB962C8B-B14F-4D97-AF65-F5344CB8AC3E}">
        <p14:creationId xmlns:p14="http://schemas.microsoft.com/office/powerpoint/2010/main" val="2827076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304800"/>
            <a:ext cx="7465060" cy="646331"/>
          </a:xfrm>
        </p:spPr>
        <p:txBody>
          <a:bodyPr/>
          <a:lstStyle/>
          <a:p>
            <a:r>
              <a:rPr lang="en-CA" dirty="0"/>
              <a:t>Recommendation 2:  Are Distribution Centers Well Located?</a:t>
            </a:r>
            <a:br>
              <a:rPr lang="en-CA" dirty="0"/>
            </a:br>
            <a:r>
              <a:rPr lang="en-CA" b="0" dirty="0"/>
              <a:t>State Performance Map</a:t>
            </a:r>
            <a:endParaRPr lang="en-CA" dirty="0"/>
          </a:p>
        </p:txBody>
      </p:sp>
      <p:pic>
        <p:nvPicPr>
          <p:cNvPr id="4" name="Picture 3">
            <a:extLst>
              <a:ext uri="{FF2B5EF4-FFF2-40B4-BE49-F238E27FC236}">
                <a16:creationId xmlns:a16="http://schemas.microsoft.com/office/drawing/2014/main" id="{F2BC514D-9772-40E4-9BE9-D6D93F47E8E2}"/>
              </a:ext>
            </a:extLst>
          </p:cNvPr>
          <p:cNvPicPr>
            <a:picLocks noChangeAspect="1"/>
          </p:cNvPicPr>
          <p:nvPr/>
        </p:nvPicPr>
        <p:blipFill>
          <a:blip r:embed="rId2"/>
          <a:stretch>
            <a:fillRect/>
          </a:stretch>
        </p:blipFill>
        <p:spPr>
          <a:xfrm>
            <a:off x="0" y="1143000"/>
            <a:ext cx="8706555" cy="4813863"/>
          </a:xfrm>
          <a:prstGeom prst="rect">
            <a:avLst/>
          </a:prstGeom>
        </p:spPr>
      </p:pic>
      <p:sp>
        <p:nvSpPr>
          <p:cNvPr id="7" name="TextBox 6">
            <a:extLst>
              <a:ext uri="{FF2B5EF4-FFF2-40B4-BE49-F238E27FC236}">
                <a16:creationId xmlns:a16="http://schemas.microsoft.com/office/drawing/2014/main" id="{408804C1-43F5-42AC-A253-BD3407F6411C}"/>
              </a:ext>
            </a:extLst>
          </p:cNvPr>
          <p:cNvSpPr txBox="1">
            <a:spLocks/>
          </p:cNvSpPr>
          <p:nvPr/>
        </p:nvSpPr>
        <p:spPr>
          <a:xfrm>
            <a:off x="6324600" y="3962400"/>
            <a:ext cx="2305755" cy="1569660"/>
          </a:xfrm>
          <a:prstGeom prst="rect">
            <a:avLst/>
          </a:prstGeom>
          <a:noFill/>
          <a:ln w="19050">
            <a:solidFill>
              <a:schemeClr val="tx1"/>
            </a:solidFill>
            <a:prstDash val="dash"/>
          </a:ln>
        </p:spPr>
        <p:txBody>
          <a:bodyPr wrap="square" rtlCol="0">
            <a:spAutoFit/>
          </a:bodyPr>
          <a:lstStyle/>
          <a:p>
            <a:r>
              <a:rPr lang="en-CA" sz="1600" dirty="0">
                <a:solidFill>
                  <a:srgbClr val="002060"/>
                </a:solidFill>
              </a:rPr>
              <a:t>These northeastern states have the weakest delivery times in Brazil. This therefore is a region that we believe Olist needs to focus on.</a:t>
            </a:r>
          </a:p>
        </p:txBody>
      </p:sp>
      <p:cxnSp>
        <p:nvCxnSpPr>
          <p:cNvPr id="9" name="Connector: Elbow 8">
            <a:extLst>
              <a:ext uri="{FF2B5EF4-FFF2-40B4-BE49-F238E27FC236}">
                <a16:creationId xmlns:a16="http://schemas.microsoft.com/office/drawing/2014/main" id="{2C83A170-A73F-467A-AFB6-A85E0FB72D3D}"/>
              </a:ext>
            </a:extLst>
          </p:cNvPr>
          <p:cNvCxnSpPr>
            <a:cxnSpLocks/>
            <a:stCxn id="7" idx="0"/>
          </p:cNvCxnSpPr>
          <p:nvPr/>
        </p:nvCxnSpPr>
        <p:spPr>
          <a:xfrm rot="16200000" flipV="1">
            <a:off x="5529439" y="2014361"/>
            <a:ext cx="1981200" cy="1914878"/>
          </a:xfrm>
          <a:prstGeom prst="bentConnector3">
            <a:avLst>
              <a:gd name="adj1" fmla="val 99555"/>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76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C4C53-6897-41B4-8D49-0CD15B3418D1}"/>
              </a:ext>
            </a:extLst>
          </p:cNvPr>
          <p:cNvPicPr>
            <a:picLocks noChangeAspect="1"/>
          </p:cNvPicPr>
          <p:nvPr/>
        </p:nvPicPr>
        <p:blipFill>
          <a:blip r:embed="rId2"/>
          <a:stretch>
            <a:fillRect/>
          </a:stretch>
        </p:blipFill>
        <p:spPr>
          <a:xfrm>
            <a:off x="457200" y="1066800"/>
            <a:ext cx="8044473" cy="4419600"/>
          </a:xfrm>
          <a:prstGeom prst="rect">
            <a:avLst/>
          </a:prstGeom>
        </p:spPr>
      </p:pic>
      <p:sp>
        <p:nvSpPr>
          <p:cNvPr id="5" name="TextBox 4">
            <a:extLst>
              <a:ext uri="{FF2B5EF4-FFF2-40B4-BE49-F238E27FC236}">
                <a16:creationId xmlns:a16="http://schemas.microsoft.com/office/drawing/2014/main" id="{5ACF49DC-2BD8-4237-B698-0C96BB1A2F96}"/>
              </a:ext>
            </a:extLst>
          </p:cNvPr>
          <p:cNvSpPr txBox="1"/>
          <p:nvPr/>
        </p:nvSpPr>
        <p:spPr>
          <a:xfrm>
            <a:off x="3124200" y="4343400"/>
            <a:ext cx="2362200" cy="1569660"/>
          </a:xfrm>
          <a:prstGeom prst="rect">
            <a:avLst/>
          </a:prstGeom>
          <a:solidFill>
            <a:schemeClr val="bg1"/>
          </a:solidFill>
          <a:ln w="19050">
            <a:solidFill>
              <a:schemeClr val="tx1"/>
            </a:solidFill>
            <a:prstDash val="dash"/>
          </a:ln>
        </p:spPr>
        <p:txBody>
          <a:bodyPr wrap="square" rtlCol="0">
            <a:spAutoFit/>
          </a:bodyPr>
          <a:lstStyle/>
          <a:p>
            <a:r>
              <a:rPr lang="en-CA" sz="1600" dirty="0">
                <a:solidFill>
                  <a:srgbClr val="002060"/>
                </a:solidFill>
              </a:rPr>
              <a:t>Mismatch between seller location and customer concentration in the northeast points to an opportunity for improvement</a:t>
            </a:r>
          </a:p>
        </p:txBody>
      </p:sp>
      <p:cxnSp>
        <p:nvCxnSpPr>
          <p:cNvPr id="7" name="Straight Arrow Connector 6">
            <a:extLst>
              <a:ext uri="{FF2B5EF4-FFF2-40B4-BE49-F238E27FC236}">
                <a16:creationId xmlns:a16="http://schemas.microsoft.com/office/drawing/2014/main" id="{305A0D6C-0CA1-4EA6-85A3-A28E0769AEA8}"/>
              </a:ext>
            </a:extLst>
          </p:cNvPr>
          <p:cNvCxnSpPr>
            <a:cxnSpLocks/>
            <a:stCxn id="5" idx="0"/>
          </p:cNvCxnSpPr>
          <p:nvPr/>
        </p:nvCxnSpPr>
        <p:spPr>
          <a:xfrm flipV="1">
            <a:off x="4305300" y="1905000"/>
            <a:ext cx="3086100" cy="24384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593907-2E7C-4BCF-BCAC-FEB71683827F}"/>
              </a:ext>
            </a:extLst>
          </p:cNvPr>
          <p:cNvCxnSpPr>
            <a:cxnSpLocks/>
          </p:cNvCxnSpPr>
          <p:nvPr/>
        </p:nvCxnSpPr>
        <p:spPr>
          <a:xfrm flipH="1" flipV="1">
            <a:off x="4191000" y="2514600"/>
            <a:ext cx="152400" cy="18263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B07D114-BD2D-2F4B-98F0-1BCC1AD1435F}"/>
              </a:ext>
            </a:extLst>
          </p:cNvPr>
          <p:cNvSpPr>
            <a:spLocks noGrp="1"/>
          </p:cNvSpPr>
          <p:nvPr>
            <p:ph type="title"/>
          </p:nvPr>
        </p:nvSpPr>
        <p:spPr>
          <a:xfrm>
            <a:off x="535940" y="304800"/>
            <a:ext cx="7465060" cy="646331"/>
          </a:xfrm>
        </p:spPr>
        <p:txBody>
          <a:bodyPr/>
          <a:lstStyle/>
          <a:p>
            <a:r>
              <a:rPr lang="en-CA" dirty="0"/>
              <a:t>Recommendation 2:  Are Distribution Centers Well Located?</a:t>
            </a:r>
            <a:br>
              <a:rPr lang="en-CA" dirty="0"/>
            </a:br>
            <a:r>
              <a:rPr lang="en-CA" b="0" dirty="0"/>
              <a:t>Where are the customers vs the sellers?</a:t>
            </a:r>
            <a:endParaRPr lang="en-CA" dirty="0"/>
          </a:p>
        </p:txBody>
      </p:sp>
    </p:spTree>
    <p:extLst>
      <p:ext uri="{BB962C8B-B14F-4D97-AF65-F5344CB8AC3E}">
        <p14:creationId xmlns:p14="http://schemas.microsoft.com/office/powerpoint/2010/main" val="354393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E8B824-4B4D-9549-B271-B7AEBF5C3177}"/>
              </a:ext>
            </a:extLst>
          </p:cNvPr>
          <p:cNvSpPr>
            <a:spLocks noGrp="1"/>
          </p:cNvSpPr>
          <p:nvPr>
            <p:ph type="title"/>
          </p:nvPr>
        </p:nvSpPr>
        <p:spPr>
          <a:xfrm>
            <a:off x="535940" y="304800"/>
            <a:ext cx="7465060" cy="646331"/>
          </a:xfrm>
        </p:spPr>
        <p:txBody>
          <a:bodyPr/>
          <a:lstStyle/>
          <a:p>
            <a:r>
              <a:rPr lang="en-CA" dirty="0"/>
              <a:t>Recommendation 2:  Are Distribution Centers Well Located?</a:t>
            </a:r>
            <a:br>
              <a:rPr lang="en-CA" dirty="0"/>
            </a:br>
            <a:r>
              <a:rPr lang="en-CA" b="0" dirty="0"/>
              <a:t>Delivery time</a:t>
            </a:r>
            <a:endParaRPr lang="en-CA" dirty="0"/>
          </a:p>
        </p:txBody>
      </p:sp>
      <p:pic>
        <p:nvPicPr>
          <p:cNvPr id="24" name="Picture 23">
            <a:extLst>
              <a:ext uri="{FF2B5EF4-FFF2-40B4-BE49-F238E27FC236}">
                <a16:creationId xmlns:a16="http://schemas.microsoft.com/office/drawing/2014/main" id="{8AF8E41F-78A4-534D-803A-93AC162C9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5410200"/>
            <a:ext cx="8305800" cy="592028"/>
          </a:xfrm>
          <a:prstGeom prst="rect">
            <a:avLst/>
          </a:prstGeom>
        </p:spPr>
      </p:pic>
      <p:pic>
        <p:nvPicPr>
          <p:cNvPr id="25" name="Picture 24">
            <a:extLst>
              <a:ext uri="{FF2B5EF4-FFF2-40B4-BE49-F238E27FC236}">
                <a16:creationId xmlns:a16="http://schemas.microsoft.com/office/drawing/2014/main" id="{0B71244B-A0C3-5C48-B691-D0383E893B0A}"/>
              </a:ext>
            </a:extLst>
          </p:cNvPr>
          <p:cNvPicPr>
            <a:picLocks noChangeAspect="1"/>
          </p:cNvPicPr>
          <p:nvPr/>
        </p:nvPicPr>
        <p:blipFill>
          <a:blip r:embed="rId3"/>
          <a:stretch>
            <a:fillRect/>
          </a:stretch>
        </p:blipFill>
        <p:spPr>
          <a:xfrm>
            <a:off x="1618545" y="1066800"/>
            <a:ext cx="7106355" cy="3929111"/>
          </a:xfrm>
          <a:prstGeom prst="rect">
            <a:avLst/>
          </a:prstGeom>
        </p:spPr>
      </p:pic>
      <p:cxnSp>
        <p:nvCxnSpPr>
          <p:cNvPr id="26" name="Straight Arrow Connector 25">
            <a:extLst>
              <a:ext uri="{FF2B5EF4-FFF2-40B4-BE49-F238E27FC236}">
                <a16:creationId xmlns:a16="http://schemas.microsoft.com/office/drawing/2014/main" id="{0E6E9EDF-348A-CE4D-A34E-5566AA902EC9}"/>
              </a:ext>
            </a:extLst>
          </p:cNvPr>
          <p:cNvCxnSpPr>
            <a:cxnSpLocks/>
          </p:cNvCxnSpPr>
          <p:nvPr/>
        </p:nvCxnSpPr>
        <p:spPr>
          <a:xfrm flipV="1">
            <a:off x="914400" y="3810000"/>
            <a:ext cx="4572000" cy="189621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7C6CFF45-C536-3241-A8E4-FA82B11FD814}"/>
              </a:ext>
            </a:extLst>
          </p:cNvPr>
          <p:cNvCxnSpPr>
            <a:cxnSpLocks/>
          </p:cNvCxnSpPr>
          <p:nvPr/>
        </p:nvCxnSpPr>
        <p:spPr>
          <a:xfrm flipV="1">
            <a:off x="902208" y="1981200"/>
            <a:ext cx="5647944" cy="3927908"/>
          </a:xfrm>
          <a:prstGeom prst="straightConnector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417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5BBD0E-4E86-40CB-81B6-A08D7491D727}"/>
              </a:ext>
            </a:extLst>
          </p:cNvPr>
          <p:cNvPicPr>
            <a:picLocks noChangeAspect="1"/>
          </p:cNvPicPr>
          <p:nvPr/>
        </p:nvPicPr>
        <p:blipFill>
          <a:blip r:embed="rId2"/>
          <a:stretch>
            <a:fillRect/>
          </a:stretch>
        </p:blipFill>
        <p:spPr>
          <a:xfrm>
            <a:off x="76200" y="1295400"/>
            <a:ext cx="5864860" cy="4805834"/>
          </a:xfrm>
          <a:prstGeom prst="rect">
            <a:avLst/>
          </a:prstGeom>
        </p:spPr>
      </p:pic>
      <p:sp>
        <p:nvSpPr>
          <p:cNvPr id="7" name="Title 1">
            <a:extLst>
              <a:ext uri="{FF2B5EF4-FFF2-40B4-BE49-F238E27FC236}">
                <a16:creationId xmlns:a16="http://schemas.microsoft.com/office/drawing/2014/main" id="{5BE8B824-4B4D-9549-B271-B7AEBF5C3177}"/>
              </a:ext>
            </a:extLst>
          </p:cNvPr>
          <p:cNvSpPr>
            <a:spLocks noGrp="1"/>
          </p:cNvSpPr>
          <p:nvPr>
            <p:ph type="title"/>
          </p:nvPr>
        </p:nvSpPr>
        <p:spPr>
          <a:xfrm>
            <a:off x="535940" y="304800"/>
            <a:ext cx="7465060" cy="646331"/>
          </a:xfrm>
        </p:spPr>
        <p:txBody>
          <a:bodyPr/>
          <a:lstStyle/>
          <a:p>
            <a:r>
              <a:rPr lang="en-CA" dirty="0"/>
              <a:t>Recommendation 2:  Are Distribution Centers Well Located?</a:t>
            </a:r>
            <a:br>
              <a:rPr lang="en-CA" dirty="0"/>
            </a:br>
            <a:r>
              <a:rPr lang="en-CA" b="0" dirty="0"/>
              <a:t>Profits and Speed of Delivery </a:t>
            </a:r>
            <a:endParaRPr lang="en-CA" dirty="0"/>
          </a:p>
        </p:txBody>
      </p:sp>
      <p:sp>
        <p:nvSpPr>
          <p:cNvPr id="9" name="TextBox 8">
            <a:extLst>
              <a:ext uri="{FF2B5EF4-FFF2-40B4-BE49-F238E27FC236}">
                <a16:creationId xmlns:a16="http://schemas.microsoft.com/office/drawing/2014/main" id="{475560EF-A7D1-D143-B481-FEFF23134134}"/>
              </a:ext>
            </a:extLst>
          </p:cNvPr>
          <p:cNvSpPr txBox="1"/>
          <p:nvPr/>
        </p:nvSpPr>
        <p:spPr>
          <a:xfrm>
            <a:off x="5941060" y="1997839"/>
            <a:ext cx="2696972" cy="2862322"/>
          </a:xfrm>
          <a:prstGeom prst="rect">
            <a:avLst/>
          </a:prstGeom>
          <a:noFill/>
        </p:spPr>
        <p:txBody>
          <a:bodyPr wrap="square" rtlCol="0">
            <a:spAutoFit/>
          </a:bodyPr>
          <a:lstStyle/>
          <a:p>
            <a:pPr marL="285750" indent="-285750">
              <a:buFont typeface="Arial" panose="020B0604020202020204" pitchFamily="34" charset="0"/>
              <a:buChar char="•"/>
            </a:pPr>
            <a:r>
              <a:rPr lang="en-CA" sz="1500" dirty="0">
                <a:solidFill>
                  <a:srgbClr val="002060"/>
                </a:solidFill>
              </a:rPr>
              <a:t>Logical slight positive correlation between profits and speed of delivery </a:t>
            </a:r>
          </a:p>
          <a:p>
            <a:pPr marL="285750" indent="-285750">
              <a:buFont typeface="Arial" panose="020B0604020202020204" pitchFamily="34" charset="0"/>
              <a:buChar char="•"/>
            </a:pPr>
            <a:r>
              <a:rPr lang="en-CA" sz="1500" dirty="0">
                <a:solidFill>
                  <a:srgbClr val="002060"/>
                </a:solidFill>
              </a:rPr>
              <a:t>While it might not seem like much if we cut down to less than 10 days (3-4 days to give to carrier and 3-4 days to deliver to customers) and we get accuracy up to 90%+ like in the south, revenues in the north can triple, from 1.5M to 4.5M</a:t>
            </a:r>
          </a:p>
        </p:txBody>
      </p:sp>
    </p:spTree>
    <p:extLst>
      <p:ext uri="{BB962C8B-B14F-4D97-AF65-F5344CB8AC3E}">
        <p14:creationId xmlns:p14="http://schemas.microsoft.com/office/powerpoint/2010/main" val="32430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35940" y="307594"/>
            <a:ext cx="4668520" cy="584200"/>
          </a:xfrm>
          <a:prstGeom prst="rect">
            <a:avLst/>
          </a:prstGeom>
        </p:spPr>
        <p:txBody>
          <a:bodyPr vert="horz" wrap="square" lIns="0" tIns="12700" rIns="0" bIns="0" rtlCol="0">
            <a:spAutoFit/>
          </a:bodyPr>
          <a:lstStyle/>
          <a:p>
            <a:pPr marL="12700">
              <a:lnSpc>
                <a:spcPts val="2380"/>
              </a:lnSpc>
              <a:spcBef>
                <a:spcPts val="100"/>
              </a:spcBef>
            </a:pPr>
            <a:r>
              <a:rPr lang="en-CA" spc="-5" dirty="0"/>
              <a:t>Agenda</a:t>
            </a:r>
            <a:endParaRPr lang="en-CA" spc="-10" dirty="0"/>
          </a:p>
          <a:p>
            <a:pPr marL="12700">
              <a:lnSpc>
                <a:spcPts val="2020"/>
              </a:lnSpc>
            </a:pPr>
            <a:endParaRPr lang="en-CA" sz="1800" dirty="0">
              <a:latin typeface="Calibri"/>
              <a:cs typeface="Calibri"/>
            </a:endParaRPr>
          </a:p>
        </p:txBody>
      </p:sp>
      <p:sp>
        <p:nvSpPr>
          <p:cNvPr id="52" name="Rectangle 51">
            <a:extLst>
              <a:ext uri="{FF2B5EF4-FFF2-40B4-BE49-F238E27FC236}">
                <a16:creationId xmlns:a16="http://schemas.microsoft.com/office/drawing/2014/main" id="{13534A20-E4AB-4B6E-8181-E72D2072C8F2}"/>
              </a:ext>
            </a:extLst>
          </p:cNvPr>
          <p:cNvSpPr/>
          <p:nvPr/>
        </p:nvSpPr>
        <p:spPr>
          <a:xfrm>
            <a:off x="762000" y="1143000"/>
            <a:ext cx="685800" cy="8474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endParaRPr lang="en-CA" b="1" dirty="0"/>
          </a:p>
        </p:txBody>
      </p:sp>
      <p:sp>
        <p:nvSpPr>
          <p:cNvPr id="53" name="TextBox 52">
            <a:extLst>
              <a:ext uri="{FF2B5EF4-FFF2-40B4-BE49-F238E27FC236}">
                <a16:creationId xmlns:a16="http://schemas.microsoft.com/office/drawing/2014/main" id="{C9DD8119-A1A2-4DBB-AE78-165A036EA61D}"/>
              </a:ext>
            </a:extLst>
          </p:cNvPr>
          <p:cNvSpPr txBox="1"/>
          <p:nvPr/>
        </p:nvSpPr>
        <p:spPr>
          <a:xfrm>
            <a:off x="1600200" y="1152148"/>
            <a:ext cx="6781800" cy="838348"/>
          </a:xfrm>
          <a:prstGeom prst="rect">
            <a:avLst/>
          </a:prstGeom>
          <a:noFill/>
          <a:ln>
            <a:solidFill>
              <a:schemeClr val="tx1"/>
            </a:solidFill>
            <a:prstDash val="lgDash"/>
          </a:ln>
        </p:spPr>
        <p:txBody>
          <a:bodyPr wrap="square" rtlCol="0">
            <a:noAutofit/>
          </a:bodyPr>
          <a:lstStyle/>
          <a:p>
            <a:pPr algn="ctr"/>
            <a:r>
              <a:rPr lang="en-CA" sz="1600" b="1" dirty="0"/>
              <a:t>Introduction</a:t>
            </a:r>
          </a:p>
          <a:p>
            <a:pPr marL="285750" indent="-285750" algn="ctr">
              <a:buFont typeface="Arial" panose="020B0604020202020204" pitchFamily="34" charset="0"/>
              <a:buChar char="•"/>
            </a:pPr>
            <a:r>
              <a:rPr lang="en-CA" sz="1600" i="1" dirty="0"/>
              <a:t>Company Overview</a:t>
            </a:r>
          </a:p>
          <a:p>
            <a:pPr marL="285750" indent="-285750" algn="ctr">
              <a:buFont typeface="Arial" panose="020B0604020202020204" pitchFamily="34" charset="0"/>
              <a:buChar char="•"/>
            </a:pPr>
            <a:r>
              <a:rPr lang="en-CA" sz="1600" i="1" dirty="0"/>
              <a:t>Problem Statement</a:t>
            </a:r>
          </a:p>
        </p:txBody>
      </p:sp>
      <p:sp>
        <p:nvSpPr>
          <p:cNvPr id="54" name="Rectangle 53">
            <a:extLst>
              <a:ext uri="{FF2B5EF4-FFF2-40B4-BE49-F238E27FC236}">
                <a16:creationId xmlns:a16="http://schemas.microsoft.com/office/drawing/2014/main" id="{68ECEAB4-1A21-43A8-9838-1844F84FB760}"/>
              </a:ext>
            </a:extLst>
          </p:cNvPr>
          <p:cNvSpPr/>
          <p:nvPr/>
        </p:nvSpPr>
        <p:spPr>
          <a:xfrm>
            <a:off x="762000" y="2134611"/>
            <a:ext cx="685800" cy="8474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2</a:t>
            </a:r>
            <a:endParaRPr lang="en-CA" b="1" dirty="0"/>
          </a:p>
        </p:txBody>
      </p:sp>
      <p:sp>
        <p:nvSpPr>
          <p:cNvPr id="55" name="TextBox 54">
            <a:extLst>
              <a:ext uri="{FF2B5EF4-FFF2-40B4-BE49-F238E27FC236}">
                <a16:creationId xmlns:a16="http://schemas.microsoft.com/office/drawing/2014/main" id="{049FCECD-BAE7-42B2-AD1F-3145F868ACEA}"/>
              </a:ext>
            </a:extLst>
          </p:cNvPr>
          <p:cNvSpPr txBox="1"/>
          <p:nvPr/>
        </p:nvSpPr>
        <p:spPr>
          <a:xfrm>
            <a:off x="1600200" y="2143759"/>
            <a:ext cx="6781800" cy="838348"/>
          </a:xfrm>
          <a:prstGeom prst="rect">
            <a:avLst/>
          </a:prstGeom>
          <a:noFill/>
          <a:ln>
            <a:solidFill>
              <a:schemeClr val="tx1"/>
            </a:solidFill>
            <a:prstDash val="lgDash"/>
          </a:ln>
        </p:spPr>
        <p:txBody>
          <a:bodyPr wrap="square" rtlCol="0">
            <a:noAutofit/>
          </a:bodyPr>
          <a:lstStyle/>
          <a:p>
            <a:pPr algn="ctr"/>
            <a:r>
              <a:rPr lang="en-CA" sz="1600" b="1" dirty="0"/>
              <a:t>The Data</a:t>
            </a:r>
          </a:p>
          <a:p>
            <a:pPr marL="285750" indent="-285750" algn="ctr">
              <a:buFont typeface="Arial" panose="020B0604020202020204" pitchFamily="34" charset="0"/>
              <a:buChar char="•"/>
            </a:pPr>
            <a:r>
              <a:rPr lang="en-CA" sz="1600" i="1" dirty="0"/>
              <a:t>The Dataset, Data Cleaning &amp; Modifications</a:t>
            </a:r>
          </a:p>
          <a:p>
            <a:pPr marL="285750" indent="-285750" algn="ctr">
              <a:buFont typeface="Arial" panose="020B0604020202020204" pitchFamily="34" charset="0"/>
              <a:buChar char="•"/>
            </a:pPr>
            <a:r>
              <a:rPr lang="en-CA" sz="1600" i="1" dirty="0"/>
              <a:t>Analytics Techniques Used</a:t>
            </a:r>
          </a:p>
        </p:txBody>
      </p:sp>
      <p:sp>
        <p:nvSpPr>
          <p:cNvPr id="56" name="Rectangle 55">
            <a:extLst>
              <a:ext uri="{FF2B5EF4-FFF2-40B4-BE49-F238E27FC236}">
                <a16:creationId xmlns:a16="http://schemas.microsoft.com/office/drawing/2014/main" id="{97CA8CF2-38EE-4886-BD8B-E8290AC7A9AC}"/>
              </a:ext>
            </a:extLst>
          </p:cNvPr>
          <p:cNvSpPr/>
          <p:nvPr/>
        </p:nvSpPr>
        <p:spPr>
          <a:xfrm>
            <a:off x="762000" y="4200296"/>
            <a:ext cx="685800" cy="8474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4</a:t>
            </a:r>
            <a:endParaRPr lang="en-CA" b="1" dirty="0"/>
          </a:p>
        </p:txBody>
      </p:sp>
      <p:sp>
        <p:nvSpPr>
          <p:cNvPr id="57" name="TextBox 56">
            <a:extLst>
              <a:ext uri="{FF2B5EF4-FFF2-40B4-BE49-F238E27FC236}">
                <a16:creationId xmlns:a16="http://schemas.microsoft.com/office/drawing/2014/main" id="{5F2682DB-10BB-4BC9-A2C9-0F3104621DFB}"/>
              </a:ext>
            </a:extLst>
          </p:cNvPr>
          <p:cNvSpPr txBox="1"/>
          <p:nvPr/>
        </p:nvSpPr>
        <p:spPr>
          <a:xfrm>
            <a:off x="1600200" y="4207919"/>
            <a:ext cx="6781800" cy="847496"/>
          </a:xfrm>
          <a:prstGeom prst="rect">
            <a:avLst/>
          </a:prstGeom>
          <a:noFill/>
          <a:ln>
            <a:solidFill>
              <a:schemeClr val="tx1"/>
            </a:solidFill>
            <a:prstDash val="lgDash"/>
          </a:ln>
        </p:spPr>
        <p:txBody>
          <a:bodyPr wrap="square" rtlCol="0" anchor="ctr">
            <a:noAutofit/>
          </a:bodyPr>
          <a:lstStyle/>
          <a:p>
            <a:pPr algn="ctr"/>
            <a:r>
              <a:rPr lang="en-CA" sz="1600" b="1" dirty="0"/>
              <a:t>Recommendations</a:t>
            </a:r>
            <a:endParaRPr lang="en-CA" sz="1600" i="1" dirty="0"/>
          </a:p>
        </p:txBody>
      </p:sp>
      <p:sp>
        <p:nvSpPr>
          <p:cNvPr id="13" name="Rectangle 12">
            <a:extLst>
              <a:ext uri="{FF2B5EF4-FFF2-40B4-BE49-F238E27FC236}">
                <a16:creationId xmlns:a16="http://schemas.microsoft.com/office/drawing/2014/main" id="{A1D9F2D7-A8E6-4C79-9576-693B78963276}"/>
              </a:ext>
            </a:extLst>
          </p:cNvPr>
          <p:cNvSpPr/>
          <p:nvPr/>
        </p:nvSpPr>
        <p:spPr>
          <a:xfrm>
            <a:off x="762000" y="3168698"/>
            <a:ext cx="685800" cy="8474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3</a:t>
            </a:r>
            <a:endParaRPr lang="en-CA" b="1" dirty="0"/>
          </a:p>
        </p:txBody>
      </p:sp>
      <p:sp>
        <p:nvSpPr>
          <p:cNvPr id="14" name="TextBox 13">
            <a:extLst>
              <a:ext uri="{FF2B5EF4-FFF2-40B4-BE49-F238E27FC236}">
                <a16:creationId xmlns:a16="http://schemas.microsoft.com/office/drawing/2014/main" id="{4B8B1367-EC38-4061-9F20-F1E1555040D2}"/>
              </a:ext>
            </a:extLst>
          </p:cNvPr>
          <p:cNvSpPr txBox="1"/>
          <p:nvPr/>
        </p:nvSpPr>
        <p:spPr>
          <a:xfrm>
            <a:off x="1600200" y="3155246"/>
            <a:ext cx="6781800" cy="838348"/>
          </a:xfrm>
          <a:prstGeom prst="rect">
            <a:avLst/>
          </a:prstGeom>
          <a:noFill/>
          <a:ln>
            <a:solidFill>
              <a:schemeClr val="tx1"/>
            </a:solidFill>
            <a:prstDash val="lgDash"/>
          </a:ln>
        </p:spPr>
        <p:txBody>
          <a:bodyPr wrap="square" rtlCol="0">
            <a:noAutofit/>
          </a:bodyPr>
          <a:lstStyle/>
          <a:p>
            <a:pPr algn="ctr"/>
            <a:r>
              <a:rPr lang="en-CA" sz="1600" b="1" dirty="0"/>
              <a:t>Our Customers</a:t>
            </a:r>
          </a:p>
          <a:p>
            <a:pPr marL="285750" indent="-285750" algn="ctr">
              <a:buFont typeface="Arial" panose="020B0604020202020204" pitchFamily="34" charset="0"/>
              <a:buChar char="•"/>
            </a:pPr>
            <a:r>
              <a:rPr lang="en-CA" sz="1600" i="1" dirty="0"/>
              <a:t>Geographical Distribution</a:t>
            </a:r>
          </a:p>
          <a:p>
            <a:pPr marL="285750" indent="-285750" algn="ctr">
              <a:buFont typeface="Arial" panose="020B0604020202020204" pitchFamily="34" charset="0"/>
              <a:buChar char="•"/>
            </a:pPr>
            <a:r>
              <a:rPr lang="en-CA" sz="1600" i="1" dirty="0"/>
              <a:t>Purchasing Profile</a:t>
            </a:r>
          </a:p>
        </p:txBody>
      </p:sp>
      <p:sp>
        <p:nvSpPr>
          <p:cNvPr id="11" name="Rectangle 10">
            <a:extLst>
              <a:ext uri="{FF2B5EF4-FFF2-40B4-BE49-F238E27FC236}">
                <a16:creationId xmlns:a16="http://schemas.microsoft.com/office/drawing/2014/main" id="{6654DD02-AB4D-624B-A001-E0E217FAAD80}"/>
              </a:ext>
            </a:extLst>
          </p:cNvPr>
          <p:cNvSpPr/>
          <p:nvPr/>
        </p:nvSpPr>
        <p:spPr>
          <a:xfrm>
            <a:off x="762000" y="5226760"/>
            <a:ext cx="685800" cy="8474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5</a:t>
            </a:r>
            <a:endParaRPr lang="en-CA" b="1" dirty="0"/>
          </a:p>
        </p:txBody>
      </p:sp>
      <p:sp>
        <p:nvSpPr>
          <p:cNvPr id="12" name="TextBox 11">
            <a:extLst>
              <a:ext uri="{FF2B5EF4-FFF2-40B4-BE49-F238E27FC236}">
                <a16:creationId xmlns:a16="http://schemas.microsoft.com/office/drawing/2014/main" id="{A798D13C-21A2-C44C-BF9F-BFF2898C0226}"/>
              </a:ext>
            </a:extLst>
          </p:cNvPr>
          <p:cNvSpPr txBox="1"/>
          <p:nvPr/>
        </p:nvSpPr>
        <p:spPr>
          <a:xfrm>
            <a:off x="1600200" y="5234383"/>
            <a:ext cx="6781800" cy="847496"/>
          </a:xfrm>
          <a:prstGeom prst="rect">
            <a:avLst/>
          </a:prstGeom>
          <a:noFill/>
          <a:ln>
            <a:solidFill>
              <a:schemeClr val="tx1"/>
            </a:solidFill>
            <a:prstDash val="lgDash"/>
          </a:ln>
        </p:spPr>
        <p:txBody>
          <a:bodyPr wrap="square" rtlCol="0" anchor="ctr">
            <a:noAutofit/>
          </a:bodyPr>
          <a:lstStyle/>
          <a:p>
            <a:pPr algn="ctr"/>
            <a:r>
              <a:rPr lang="en-CA" sz="1600" b="1" dirty="0"/>
              <a:t>Conclusion</a:t>
            </a:r>
            <a:endParaRPr lang="en-CA" sz="1600" i="1" dirty="0"/>
          </a:p>
        </p:txBody>
      </p:sp>
    </p:spTree>
    <p:extLst>
      <p:ext uri="{BB962C8B-B14F-4D97-AF65-F5344CB8AC3E}">
        <p14:creationId xmlns:p14="http://schemas.microsoft.com/office/powerpoint/2010/main" val="18725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85D4-1F7E-F241-BD7E-8422FA6131A1}"/>
              </a:ext>
            </a:extLst>
          </p:cNvPr>
          <p:cNvSpPr>
            <a:spLocks noGrp="1"/>
          </p:cNvSpPr>
          <p:nvPr>
            <p:ph type="title"/>
          </p:nvPr>
        </p:nvSpPr>
        <p:spPr>
          <a:xfrm>
            <a:off x="535940" y="307594"/>
            <a:ext cx="4264660" cy="969496"/>
          </a:xfrm>
        </p:spPr>
        <p:txBody>
          <a:bodyPr/>
          <a:lstStyle/>
          <a:p>
            <a:r>
              <a:rPr lang="en-CA" dirty="0"/>
              <a:t>Conclusion &amp; Further Investigations</a:t>
            </a:r>
          </a:p>
        </p:txBody>
      </p:sp>
      <p:sp>
        <p:nvSpPr>
          <p:cNvPr id="6" name="Rectangle 5">
            <a:extLst>
              <a:ext uri="{FF2B5EF4-FFF2-40B4-BE49-F238E27FC236}">
                <a16:creationId xmlns:a16="http://schemas.microsoft.com/office/drawing/2014/main" id="{01E4AC5B-2153-264B-854C-ED34ED9118F1}"/>
              </a:ext>
            </a:extLst>
          </p:cNvPr>
          <p:cNvSpPr/>
          <p:nvPr/>
        </p:nvSpPr>
        <p:spPr>
          <a:xfrm>
            <a:off x="6138360" y="1529703"/>
            <a:ext cx="2548440" cy="30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Recommendation 2</a:t>
            </a:r>
          </a:p>
        </p:txBody>
      </p:sp>
      <p:sp>
        <p:nvSpPr>
          <p:cNvPr id="7" name="TextBox 6">
            <a:extLst>
              <a:ext uri="{FF2B5EF4-FFF2-40B4-BE49-F238E27FC236}">
                <a16:creationId xmlns:a16="http://schemas.microsoft.com/office/drawing/2014/main" id="{6083EE50-FB08-394A-A428-5EA0261A11C5}"/>
              </a:ext>
            </a:extLst>
          </p:cNvPr>
          <p:cNvSpPr txBox="1"/>
          <p:nvPr/>
        </p:nvSpPr>
        <p:spPr>
          <a:xfrm>
            <a:off x="381000" y="1998703"/>
            <a:ext cx="2616450" cy="1600438"/>
          </a:xfrm>
          <a:prstGeom prst="rect">
            <a:avLst/>
          </a:prstGeom>
          <a:noFill/>
        </p:spPr>
        <p:txBody>
          <a:bodyPr wrap="square" rtlCol="0">
            <a:spAutoFit/>
          </a:bodyPr>
          <a:lstStyle/>
          <a:p>
            <a:pPr marL="285750" indent="-285750">
              <a:buFont typeface="Arial" panose="020B0604020202020204" pitchFamily="34" charset="0"/>
              <a:buChar char="•"/>
            </a:pPr>
            <a:r>
              <a:rPr lang="en-CA" sz="1400" dirty="0">
                <a:solidFill>
                  <a:srgbClr val="002060"/>
                </a:solidFill>
              </a:rPr>
              <a:t>The objective of Olist is to remain the top retailer in Brazil and be ready to compete  against multinationals like Amazon which are entering the country</a:t>
            </a:r>
          </a:p>
        </p:txBody>
      </p:sp>
      <p:sp>
        <p:nvSpPr>
          <p:cNvPr id="8" name="Rectangle 7">
            <a:extLst>
              <a:ext uri="{FF2B5EF4-FFF2-40B4-BE49-F238E27FC236}">
                <a16:creationId xmlns:a16="http://schemas.microsoft.com/office/drawing/2014/main" id="{7A913522-433C-B94F-86A4-4EC0E49DBE00}"/>
              </a:ext>
            </a:extLst>
          </p:cNvPr>
          <p:cNvSpPr/>
          <p:nvPr/>
        </p:nvSpPr>
        <p:spPr>
          <a:xfrm>
            <a:off x="3310605" y="1524000"/>
            <a:ext cx="2514600" cy="30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Recommendation 1</a:t>
            </a:r>
          </a:p>
        </p:txBody>
      </p:sp>
      <p:sp>
        <p:nvSpPr>
          <p:cNvPr id="9" name="Rectangle 8">
            <a:extLst>
              <a:ext uri="{FF2B5EF4-FFF2-40B4-BE49-F238E27FC236}">
                <a16:creationId xmlns:a16="http://schemas.microsoft.com/office/drawing/2014/main" id="{B54AF3FA-E19F-D244-92B9-4C8BC89CDF4D}"/>
              </a:ext>
            </a:extLst>
          </p:cNvPr>
          <p:cNvSpPr/>
          <p:nvPr/>
        </p:nvSpPr>
        <p:spPr>
          <a:xfrm>
            <a:off x="457200" y="1524000"/>
            <a:ext cx="2540250" cy="30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Goal</a:t>
            </a:r>
          </a:p>
        </p:txBody>
      </p:sp>
      <p:sp>
        <p:nvSpPr>
          <p:cNvPr id="12" name="Rectangle 11">
            <a:extLst>
              <a:ext uri="{FF2B5EF4-FFF2-40B4-BE49-F238E27FC236}">
                <a16:creationId xmlns:a16="http://schemas.microsoft.com/office/drawing/2014/main" id="{DFC0986B-5EF2-8942-B13D-004BFBA2FAFB}"/>
              </a:ext>
            </a:extLst>
          </p:cNvPr>
          <p:cNvSpPr/>
          <p:nvPr/>
        </p:nvSpPr>
        <p:spPr>
          <a:xfrm>
            <a:off x="457200" y="1124690"/>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Conclusion</a:t>
            </a:r>
          </a:p>
        </p:txBody>
      </p:sp>
      <p:sp>
        <p:nvSpPr>
          <p:cNvPr id="13" name="TextBox 12">
            <a:extLst>
              <a:ext uri="{FF2B5EF4-FFF2-40B4-BE49-F238E27FC236}">
                <a16:creationId xmlns:a16="http://schemas.microsoft.com/office/drawing/2014/main" id="{CE40601B-3B00-1F4C-8B2D-30FA606A8E54}"/>
              </a:ext>
            </a:extLst>
          </p:cNvPr>
          <p:cNvSpPr txBox="1"/>
          <p:nvPr/>
        </p:nvSpPr>
        <p:spPr>
          <a:xfrm>
            <a:off x="3208755" y="1998703"/>
            <a:ext cx="2616450" cy="1815882"/>
          </a:xfrm>
          <a:prstGeom prst="rect">
            <a:avLst/>
          </a:prstGeom>
          <a:noFill/>
        </p:spPr>
        <p:txBody>
          <a:bodyPr wrap="square" rtlCol="0">
            <a:spAutoFit/>
          </a:bodyPr>
          <a:lstStyle/>
          <a:p>
            <a:pPr marL="285750" indent="-285750">
              <a:buFont typeface="Arial" panose="020B0604020202020204" pitchFamily="34" charset="0"/>
              <a:buChar char="•"/>
            </a:pPr>
            <a:r>
              <a:rPr lang="en-CA" sz="1400" dirty="0">
                <a:solidFill>
                  <a:srgbClr val="002060"/>
                </a:solidFill>
              </a:rPr>
              <a:t>Advertise with billboards in crowded arears of the populated states to increase public awareness of the brand</a:t>
            </a:r>
          </a:p>
          <a:p>
            <a:pPr marL="285750" indent="-285750">
              <a:buFont typeface="Arial" panose="020B0604020202020204" pitchFamily="34" charset="0"/>
              <a:buChar char="•"/>
            </a:pPr>
            <a:r>
              <a:rPr lang="en-CA" sz="1400" dirty="0">
                <a:solidFill>
                  <a:srgbClr val="002060"/>
                </a:solidFill>
              </a:rPr>
              <a:t>Target advertising on social media in less populated states</a:t>
            </a:r>
          </a:p>
        </p:txBody>
      </p:sp>
      <p:sp>
        <p:nvSpPr>
          <p:cNvPr id="15" name="TextBox 14">
            <a:extLst>
              <a:ext uri="{FF2B5EF4-FFF2-40B4-BE49-F238E27FC236}">
                <a16:creationId xmlns:a16="http://schemas.microsoft.com/office/drawing/2014/main" id="{A746BA2B-ABEF-C74C-8C91-046CBEC6AB25}"/>
              </a:ext>
            </a:extLst>
          </p:cNvPr>
          <p:cNvSpPr txBox="1"/>
          <p:nvPr/>
        </p:nvSpPr>
        <p:spPr>
          <a:xfrm>
            <a:off x="6030414" y="1998703"/>
            <a:ext cx="2616450" cy="1815882"/>
          </a:xfrm>
          <a:prstGeom prst="rect">
            <a:avLst/>
          </a:prstGeom>
          <a:noFill/>
        </p:spPr>
        <p:txBody>
          <a:bodyPr wrap="square" rtlCol="0">
            <a:spAutoFit/>
          </a:bodyPr>
          <a:lstStyle/>
          <a:p>
            <a:pPr marL="285750" indent="-285750">
              <a:buFont typeface="Arial" panose="020B0604020202020204" pitchFamily="34" charset="0"/>
              <a:buChar char="•"/>
            </a:pPr>
            <a:r>
              <a:rPr lang="en-CA" sz="1400" dirty="0">
                <a:solidFill>
                  <a:srgbClr val="002060"/>
                </a:solidFill>
              </a:rPr>
              <a:t>Contact and open distribution centers I the north to reach new customer base</a:t>
            </a:r>
          </a:p>
          <a:p>
            <a:pPr marL="285750" indent="-285750">
              <a:buFont typeface="Arial" panose="020B0604020202020204" pitchFamily="34" charset="0"/>
              <a:buChar char="•"/>
            </a:pPr>
            <a:r>
              <a:rPr lang="en-CA" sz="1400" dirty="0">
                <a:solidFill>
                  <a:srgbClr val="002060"/>
                </a:solidFill>
              </a:rPr>
              <a:t>This will increase on time performance and cut down delivery time and profits in the north could up to triple</a:t>
            </a:r>
          </a:p>
        </p:txBody>
      </p:sp>
      <p:sp>
        <p:nvSpPr>
          <p:cNvPr id="17" name="TextBox 16">
            <a:extLst>
              <a:ext uri="{FF2B5EF4-FFF2-40B4-BE49-F238E27FC236}">
                <a16:creationId xmlns:a16="http://schemas.microsoft.com/office/drawing/2014/main" id="{75FFB530-9E23-8640-9F76-CF0176F3EBCE}"/>
              </a:ext>
            </a:extLst>
          </p:cNvPr>
          <p:cNvSpPr txBox="1"/>
          <p:nvPr/>
        </p:nvSpPr>
        <p:spPr>
          <a:xfrm>
            <a:off x="314256" y="4447785"/>
            <a:ext cx="2616450" cy="1384995"/>
          </a:xfrm>
          <a:prstGeom prst="rect">
            <a:avLst/>
          </a:prstGeom>
          <a:noFill/>
        </p:spPr>
        <p:txBody>
          <a:bodyPr wrap="square" rtlCol="0">
            <a:spAutoFit/>
          </a:bodyPr>
          <a:lstStyle/>
          <a:p>
            <a:pPr marL="285750" indent="-285750">
              <a:buFont typeface="Arial" panose="020B0604020202020204" pitchFamily="34" charset="0"/>
              <a:buChar char="•"/>
            </a:pPr>
            <a:r>
              <a:rPr lang="en" sz="1400" dirty="0">
                <a:solidFill>
                  <a:srgbClr val="002060"/>
                </a:solidFill>
              </a:rPr>
              <a:t>If we had had access to what products were stored where we could have run an analysis and looked at whether the correct sellers were in the correct state </a:t>
            </a:r>
          </a:p>
        </p:txBody>
      </p:sp>
      <p:sp>
        <p:nvSpPr>
          <p:cNvPr id="20" name="Rectangle 19">
            <a:extLst>
              <a:ext uri="{FF2B5EF4-FFF2-40B4-BE49-F238E27FC236}">
                <a16:creationId xmlns:a16="http://schemas.microsoft.com/office/drawing/2014/main" id="{8D220B40-BC8A-A245-929D-CA2A80BFA2A9}"/>
              </a:ext>
            </a:extLst>
          </p:cNvPr>
          <p:cNvSpPr/>
          <p:nvPr/>
        </p:nvSpPr>
        <p:spPr>
          <a:xfrm>
            <a:off x="381000" y="3978785"/>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Further Investigation</a:t>
            </a:r>
          </a:p>
        </p:txBody>
      </p:sp>
      <p:sp>
        <p:nvSpPr>
          <p:cNvPr id="21" name="TextBox 20">
            <a:extLst>
              <a:ext uri="{FF2B5EF4-FFF2-40B4-BE49-F238E27FC236}">
                <a16:creationId xmlns:a16="http://schemas.microsoft.com/office/drawing/2014/main" id="{2FEB12D4-325C-9141-9C65-886EC247F045}"/>
              </a:ext>
            </a:extLst>
          </p:cNvPr>
          <p:cNvSpPr txBox="1"/>
          <p:nvPr/>
        </p:nvSpPr>
        <p:spPr>
          <a:xfrm>
            <a:off x="3142011" y="4447785"/>
            <a:ext cx="2616450" cy="1815882"/>
          </a:xfrm>
          <a:prstGeom prst="rect">
            <a:avLst/>
          </a:prstGeom>
          <a:noFill/>
        </p:spPr>
        <p:txBody>
          <a:bodyPr wrap="square" rtlCol="0">
            <a:spAutoFit/>
          </a:bodyPr>
          <a:lstStyle/>
          <a:p>
            <a:pPr marL="285750" indent="-285750">
              <a:buFont typeface="Arial" panose="020B0604020202020204" pitchFamily="34" charset="0"/>
              <a:buChar char="•"/>
            </a:pPr>
            <a:r>
              <a:rPr lang="en" sz="1400" dirty="0">
                <a:solidFill>
                  <a:srgbClr val="002060"/>
                </a:solidFill>
              </a:rPr>
              <a:t>The data goes from September 2016 to August 2018</a:t>
            </a:r>
          </a:p>
          <a:p>
            <a:pPr marL="285750" indent="-285750">
              <a:buFont typeface="Arial" panose="020B0604020202020204" pitchFamily="34" charset="0"/>
              <a:buChar char="•"/>
            </a:pPr>
            <a:r>
              <a:rPr lang="en" sz="1400" dirty="0">
                <a:solidFill>
                  <a:srgbClr val="002060"/>
                </a:solidFill>
              </a:rPr>
              <a:t>With all 3 years of data some forecasting could have been done in order to understand what sales will look like in the next years </a:t>
            </a:r>
          </a:p>
        </p:txBody>
      </p:sp>
      <p:sp>
        <p:nvSpPr>
          <p:cNvPr id="22" name="TextBox 21">
            <a:extLst>
              <a:ext uri="{FF2B5EF4-FFF2-40B4-BE49-F238E27FC236}">
                <a16:creationId xmlns:a16="http://schemas.microsoft.com/office/drawing/2014/main" id="{E494A72C-6BC8-294E-B7B2-49689F38764F}"/>
              </a:ext>
            </a:extLst>
          </p:cNvPr>
          <p:cNvSpPr txBox="1"/>
          <p:nvPr/>
        </p:nvSpPr>
        <p:spPr>
          <a:xfrm>
            <a:off x="5963670" y="4447785"/>
            <a:ext cx="2616450" cy="1815882"/>
          </a:xfrm>
          <a:prstGeom prst="rect">
            <a:avLst/>
          </a:prstGeom>
          <a:noFill/>
        </p:spPr>
        <p:txBody>
          <a:bodyPr wrap="square" rtlCol="0">
            <a:spAutoFit/>
          </a:bodyPr>
          <a:lstStyle/>
          <a:p>
            <a:pPr marL="285750" indent="-285750">
              <a:buFont typeface="Arial" panose="020B0604020202020204" pitchFamily="34" charset="0"/>
              <a:buChar char="•"/>
            </a:pPr>
            <a:r>
              <a:rPr lang="en" sz="1400" dirty="0">
                <a:solidFill>
                  <a:srgbClr val="002060"/>
                </a:solidFill>
              </a:rPr>
              <a:t>With more details about the products, rather than the category of products, we could have performed a lift analysis and see if there is a relationship between various products to understand what to bundle and how </a:t>
            </a:r>
          </a:p>
        </p:txBody>
      </p:sp>
    </p:spTree>
    <p:extLst>
      <p:ext uri="{BB962C8B-B14F-4D97-AF65-F5344CB8AC3E}">
        <p14:creationId xmlns:p14="http://schemas.microsoft.com/office/powerpoint/2010/main" val="359937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09B81B-02BF-704B-AB7D-E68A2809F989}"/>
              </a:ext>
            </a:extLst>
          </p:cNvPr>
          <p:cNvSpPr txBox="1">
            <a:spLocks/>
          </p:cNvSpPr>
          <p:nvPr/>
        </p:nvSpPr>
        <p:spPr>
          <a:xfrm>
            <a:off x="685800" y="3213556"/>
            <a:ext cx="7772400" cy="430887"/>
          </a:xfrm>
          <a:prstGeom prst="rect">
            <a:avLst/>
          </a:prstGeom>
        </p:spPr>
        <p:txBody>
          <a:bodyPr wrap="square" lIns="0" tIns="0" rIns="0" bIns="0">
            <a:spAutoFit/>
          </a:bodyPr>
          <a:lstStyle>
            <a:lvl1pPr>
              <a:defRPr sz="2100" b="1" i="0">
                <a:solidFill>
                  <a:schemeClr val="tx1"/>
                </a:solidFill>
                <a:latin typeface="Calibri"/>
                <a:ea typeface="+mj-ea"/>
                <a:cs typeface="Calibri"/>
              </a:defRPr>
            </a:lvl1pPr>
          </a:lstStyle>
          <a:p>
            <a:r>
              <a:rPr lang="en-CA" sz="2800" kern="0" dirty="0"/>
              <a:t>Thank you for listening, Any Questions?</a:t>
            </a:r>
          </a:p>
        </p:txBody>
      </p:sp>
    </p:spTree>
    <p:extLst>
      <p:ext uri="{BB962C8B-B14F-4D97-AF65-F5344CB8AC3E}">
        <p14:creationId xmlns:p14="http://schemas.microsoft.com/office/powerpoint/2010/main" val="4040454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4D4A-583D-824D-B253-964FF3C0A008}"/>
              </a:ext>
            </a:extLst>
          </p:cNvPr>
          <p:cNvSpPr>
            <a:spLocks noGrp="1"/>
          </p:cNvSpPr>
          <p:nvPr>
            <p:ph type="title"/>
          </p:nvPr>
        </p:nvSpPr>
        <p:spPr>
          <a:xfrm>
            <a:off x="535940" y="307594"/>
            <a:ext cx="5864860" cy="323165"/>
          </a:xfrm>
        </p:spPr>
        <p:txBody>
          <a:bodyPr/>
          <a:lstStyle/>
          <a:p>
            <a:r>
              <a:rPr lang="en-CA" dirty="0"/>
              <a:t>Appendix 1: Customer Profiling Dashboard</a:t>
            </a:r>
          </a:p>
        </p:txBody>
      </p:sp>
      <p:pic>
        <p:nvPicPr>
          <p:cNvPr id="5" name="Picture 4">
            <a:extLst>
              <a:ext uri="{FF2B5EF4-FFF2-40B4-BE49-F238E27FC236}">
                <a16:creationId xmlns:a16="http://schemas.microsoft.com/office/drawing/2014/main" id="{12F413E4-F826-8141-AE80-C825DAD5D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00" y="838200"/>
            <a:ext cx="8711799" cy="4971018"/>
          </a:xfrm>
          <a:prstGeom prst="rect">
            <a:avLst/>
          </a:prstGeom>
        </p:spPr>
      </p:pic>
    </p:spTree>
    <p:extLst>
      <p:ext uri="{BB962C8B-B14F-4D97-AF65-F5344CB8AC3E}">
        <p14:creationId xmlns:p14="http://schemas.microsoft.com/office/powerpoint/2010/main" val="799278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4D4A-583D-824D-B253-964FF3C0A008}"/>
              </a:ext>
            </a:extLst>
          </p:cNvPr>
          <p:cNvSpPr>
            <a:spLocks noGrp="1"/>
          </p:cNvSpPr>
          <p:nvPr>
            <p:ph type="title"/>
          </p:nvPr>
        </p:nvSpPr>
        <p:spPr>
          <a:xfrm>
            <a:off x="535940" y="307594"/>
            <a:ext cx="5864860" cy="323165"/>
          </a:xfrm>
        </p:spPr>
        <p:txBody>
          <a:bodyPr/>
          <a:lstStyle/>
          <a:p>
            <a:r>
              <a:rPr lang="en-CA" dirty="0"/>
              <a:t>Appendix 2: Are Distribution Centers Well Located?</a:t>
            </a:r>
          </a:p>
        </p:txBody>
      </p:sp>
      <p:pic>
        <p:nvPicPr>
          <p:cNvPr id="4" name="Picture 3">
            <a:extLst>
              <a:ext uri="{FF2B5EF4-FFF2-40B4-BE49-F238E27FC236}">
                <a16:creationId xmlns:a16="http://schemas.microsoft.com/office/drawing/2014/main" id="{5AF4C25A-F16E-AB40-A074-C5F4FA5744E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6222" y="838200"/>
            <a:ext cx="8631555" cy="4928235"/>
          </a:xfrm>
          <a:prstGeom prst="rect">
            <a:avLst/>
          </a:prstGeom>
        </p:spPr>
      </p:pic>
    </p:spTree>
    <p:extLst>
      <p:ext uri="{BB962C8B-B14F-4D97-AF65-F5344CB8AC3E}">
        <p14:creationId xmlns:p14="http://schemas.microsoft.com/office/powerpoint/2010/main" val="124797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E45631-C1BD-41B7-A826-E64C951AAB07}"/>
              </a:ext>
            </a:extLst>
          </p:cNvPr>
          <p:cNvSpPr>
            <a:spLocks noGrp="1"/>
          </p:cNvSpPr>
          <p:nvPr>
            <p:ph type="title"/>
          </p:nvPr>
        </p:nvSpPr>
        <p:spPr>
          <a:xfrm>
            <a:off x="535940" y="307594"/>
            <a:ext cx="3655060" cy="646331"/>
          </a:xfrm>
        </p:spPr>
        <p:txBody>
          <a:bodyPr/>
          <a:lstStyle/>
          <a:p>
            <a:r>
              <a:rPr lang="en-CA" dirty="0"/>
              <a:t>Introduction</a:t>
            </a:r>
            <a:br>
              <a:rPr lang="en-CA" dirty="0"/>
            </a:br>
            <a:r>
              <a:rPr lang="en-CA" b="0" dirty="0"/>
              <a:t>Company Overview</a:t>
            </a:r>
            <a:endParaRPr lang="en-CA" dirty="0"/>
          </a:p>
        </p:txBody>
      </p:sp>
      <p:graphicFrame>
        <p:nvGraphicFramePr>
          <p:cNvPr id="8" name="Table 7">
            <a:extLst>
              <a:ext uri="{FF2B5EF4-FFF2-40B4-BE49-F238E27FC236}">
                <a16:creationId xmlns:a16="http://schemas.microsoft.com/office/drawing/2014/main" id="{99FBA2D0-398F-4735-8C03-5CE898E4C12D}"/>
              </a:ext>
            </a:extLst>
          </p:cNvPr>
          <p:cNvGraphicFramePr>
            <a:graphicFrameLocks noGrp="1"/>
          </p:cNvGraphicFramePr>
          <p:nvPr>
            <p:extLst>
              <p:ext uri="{D42A27DB-BD31-4B8C-83A1-F6EECF244321}">
                <p14:modId xmlns:p14="http://schemas.microsoft.com/office/powerpoint/2010/main" val="2143071104"/>
              </p:ext>
            </p:extLst>
          </p:nvPr>
        </p:nvGraphicFramePr>
        <p:xfrm>
          <a:off x="457198" y="1434495"/>
          <a:ext cx="4038600" cy="1709211"/>
        </p:xfrm>
        <a:graphic>
          <a:graphicData uri="http://schemas.openxmlformats.org/drawingml/2006/table">
            <a:tbl>
              <a:tblPr bandRow="1">
                <a:tableStyleId>{5C22544A-7EE6-4342-B048-85BDC9FD1C3A}</a:tableStyleId>
              </a:tblPr>
              <a:tblGrid>
                <a:gridCol w="1752602">
                  <a:extLst>
                    <a:ext uri="{9D8B030D-6E8A-4147-A177-3AD203B41FA5}">
                      <a16:colId xmlns:a16="http://schemas.microsoft.com/office/drawing/2014/main" val="1769891690"/>
                    </a:ext>
                  </a:extLst>
                </a:gridCol>
                <a:gridCol w="2285998">
                  <a:extLst>
                    <a:ext uri="{9D8B030D-6E8A-4147-A177-3AD203B41FA5}">
                      <a16:colId xmlns:a16="http://schemas.microsoft.com/office/drawing/2014/main" val="3113290715"/>
                    </a:ext>
                  </a:extLst>
                </a:gridCol>
              </a:tblGrid>
              <a:tr h="397017">
                <a:tc>
                  <a:txBody>
                    <a:bodyPr/>
                    <a:lstStyle/>
                    <a:p>
                      <a:r>
                        <a:rPr lang="en-CA" sz="1400" b="1" i="1" dirty="0">
                          <a:solidFill>
                            <a:srgbClr val="002060"/>
                          </a:solidFill>
                        </a:rPr>
                        <a:t>Year Founded:</a:t>
                      </a:r>
                    </a:p>
                  </a:txBody>
                  <a:tcPr>
                    <a:lnL w="12700" cap="flat" cmpd="sng" algn="ctr">
                      <a:noFill/>
                      <a:prstDash val="solid"/>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CA" sz="1400" i="1" dirty="0">
                          <a:solidFill>
                            <a:srgbClr val="002060"/>
                          </a:solidFill>
                        </a:rPr>
                        <a:t>2015</a:t>
                      </a:r>
                    </a:p>
                  </a:txBody>
                  <a:tcPr>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396554"/>
                  </a:ext>
                </a:extLst>
              </a:tr>
              <a:tr h="397017">
                <a:tc>
                  <a:txBody>
                    <a:bodyPr/>
                    <a:lstStyle/>
                    <a:p>
                      <a:r>
                        <a:rPr lang="en-CA" sz="1400" b="1" i="1" dirty="0">
                          <a:solidFill>
                            <a:srgbClr val="002060"/>
                          </a:solidFill>
                        </a:rPr>
                        <a:t>Industry:</a:t>
                      </a:r>
                    </a:p>
                  </a:txBody>
                  <a:tcPr>
                    <a:lnL w="12700"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CA" sz="1400" i="1" dirty="0">
                          <a:solidFill>
                            <a:srgbClr val="002060"/>
                          </a:solidFill>
                        </a:rPr>
                        <a:t>E-commerce</a:t>
                      </a:r>
                    </a:p>
                  </a:txBody>
                  <a:tcPr>
                    <a:lnL w="3175" cap="flat" cmpd="sng" algn="ctr">
                      <a:noFill/>
                      <a:prstDash val="sysDot"/>
                      <a:round/>
                      <a:headEnd type="none" w="med" len="med"/>
                      <a:tailEnd type="none" w="med" len="med"/>
                    </a:lnL>
                    <a:lnR w="12700"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9665295"/>
                  </a:ext>
                </a:extLst>
              </a:tr>
              <a:tr h="482639">
                <a:tc>
                  <a:txBody>
                    <a:bodyPr/>
                    <a:lstStyle/>
                    <a:p>
                      <a:r>
                        <a:rPr lang="en-CA" sz="1400" b="1" i="1" dirty="0">
                          <a:solidFill>
                            <a:srgbClr val="002060"/>
                          </a:solidFill>
                        </a:rPr>
                        <a:t>Business Segments:</a:t>
                      </a:r>
                    </a:p>
                  </a:txBody>
                  <a:tcPr>
                    <a:lnL w="12700"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CA" sz="1400" i="1" dirty="0">
                          <a:solidFill>
                            <a:srgbClr val="002060"/>
                          </a:solidFill>
                        </a:rPr>
                        <a:t>E-commerce, SaaS, </a:t>
                      </a:r>
                    </a:p>
                    <a:p>
                      <a:pPr algn="r"/>
                      <a:r>
                        <a:rPr lang="en-CA" sz="1400" i="1" dirty="0">
                          <a:solidFill>
                            <a:srgbClr val="002060"/>
                          </a:solidFill>
                        </a:rPr>
                        <a:t>Retail</a:t>
                      </a:r>
                    </a:p>
                  </a:txBody>
                  <a:tcPr>
                    <a:lnL w="3175" cap="flat" cmpd="sng" algn="ctr">
                      <a:noFill/>
                      <a:prstDash val="sysDot"/>
                      <a:round/>
                      <a:headEnd type="none" w="med" len="med"/>
                      <a:tailEnd type="none" w="med" len="med"/>
                    </a:lnL>
                    <a:lnR w="12700" cap="flat" cmpd="sng" algn="ctr">
                      <a:no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46474"/>
                  </a:ext>
                </a:extLst>
              </a:tr>
              <a:tr h="397017">
                <a:tc>
                  <a:txBody>
                    <a:bodyPr/>
                    <a:lstStyle/>
                    <a:p>
                      <a:r>
                        <a:rPr lang="en-CA" sz="1400" b="1" i="1" dirty="0">
                          <a:solidFill>
                            <a:srgbClr val="002060"/>
                          </a:solidFill>
                        </a:rPr>
                        <a:t>Current VC Funding</a:t>
                      </a:r>
                    </a:p>
                  </a:txBody>
                  <a:tcPr>
                    <a:lnL w="12700"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CA" sz="1400" i="1" dirty="0">
                          <a:solidFill>
                            <a:srgbClr val="002060"/>
                          </a:solidFill>
                        </a:rPr>
                        <a:t>$8.8M</a:t>
                      </a:r>
                    </a:p>
                  </a:txBody>
                  <a:tcPr>
                    <a:lnL w="3175" cap="flat" cmpd="sng" algn="ctr">
                      <a:noFill/>
                      <a:prstDash val="sysDot"/>
                      <a:round/>
                      <a:headEnd type="none" w="med" len="med"/>
                      <a:tailEnd type="none" w="med" len="med"/>
                    </a:lnL>
                    <a:lnR w="12700" cap="flat" cmpd="sng" algn="ctr">
                      <a:no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9336593"/>
                  </a:ext>
                </a:extLst>
              </a:tr>
            </a:tbl>
          </a:graphicData>
        </a:graphic>
      </p:graphicFrame>
      <p:sp>
        <p:nvSpPr>
          <p:cNvPr id="9" name="Rectangle 8">
            <a:extLst>
              <a:ext uri="{FF2B5EF4-FFF2-40B4-BE49-F238E27FC236}">
                <a16:creationId xmlns:a16="http://schemas.microsoft.com/office/drawing/2014/main" id="{72A2F93D-86A5-4A31-A2BB-B98A5540BE4B}"/>
              </a:ext>
            </a:extLst>
          </p:cNvPr>
          <p:cNvSpPr/>
          <p:nvPr/>
        </p:nvSpPr>
        <p:spPr>
          <a:xfrm>
            <a:off x="457200" y="1066800"/>
            <a:ext cx="4038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Overview</a:t>
            </a:r>
          </a:p>
        </p:txBody>
      </p:sp>
      <p:pic>
        <p:nvPicPr>
          <p:cNvPr id="10" name="Picture 9">
            <a:extLst>
              <a:ext uri="{FF2B5EF4-FFF2-40B4-BE49-F238E27FC236}">
                <a16:creationId xmlns:a16="http://schemas.microsoft.com/office/drawing/2014/main" id="{BE73BE7C-6344-40B6-A4C7-A2BA44B1F4A4}"/>
              </a:ext>
            </a:extLst>
          </p:cNvPr>
          <p:cNvPicPr>
            <a:picLocks noChangeAspect="1"/>
          </p:cNvPicPr>
          <p:nvPr/>
        </p:nvPicPr>
        <p:blipFill rotWithShape="1">
          <a:blip r:embed="rId2"/>
          <a:srcRect l="11667" t="50000" r="13333" b="41111"/>
          <a:stretch/>
        </p:blipFill>
        <p:spPr>
          <a:xfrm>
            <a:off x="495185" y="5166680"/>
            <a:ext cx="8191615" cy="548320"/>
          </a:xfrm>
          <a:prstGeom prst="rect">
            <a:avLst/>
          </a:prstGeom>
        </p:spPr>
      </p:pic>
      <p:pic>
        <p:nvPicPr>
          <p:cNvPr id="11" name="Picture 10">
            <a:extLst>
              <a:ext uri="{FF2B5EF4-FFF2-40B4-BE49-F238E27FC236}">
                <a16:creationId xmlns:a16="http://schemas.microsoft.com/office/drawing/2014/main" id="{3646E17A-C956-49FF-BFF1-98775EF82870}"/>
              </a:ext>
            </a:extLst>
          </p:cNvPr>
          <p:cNvPicPr>
            <a:picLocks noChangeAspect="1"/>
          </p:cNvPicPr>
          <p:nvPr/>
        </p:nvPicPr>
        <p:blipFill rotWithShape="1">
          <a:blip r:embed="rId3"/>
          <a:srcRect l="11666" t="50000" r="12500" b="40154"/>
          <a:stretch/>
        </p:blipFill>
        <p:spPr>
          <a:xfrm>
            <a:off x="457198" y="4267200"/>
            <a:ext cx="8282630" cy="607336"/>
          </a:xfrm>
          <a:prstGeom prst="rect">
            <a:avLst/>
          </a:prstGeom>
        </p:spPr>
      </p:pic>
      <p:sp>
        <p:nvSpPr>
          <p:cNvPr id="12" name="Rectangle 11">
            <a:extLst>
              <a:ext uri="{FF2B5EF4-FFF2-40B4-BE49-F238E27FC236}">
                <a16:creationId xmlns:a16="http://schemas.microsoft.com/office/drawing/2014/main" id="{25AAF742-0117-452E-8012-B4329B39E4DE}"/>
              </a:ext>
            </a:extLst>
          </p:cNvPr>
          <p:cNvSpPr/>
          <p:nvPr/>
        </p:nvSpPr>
        <p:spPr>
          <a:xfrm>
            <a:off x="457200" y="3581400"/>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Sample Brands</a:t>
            </a:r>
          </a:p>
        </p:txBody>
      </p:sp>
      <p:sp>
        <p:nvSpPr>
          <p:cNvPr id="13" name="Rectangle 12">
            <a:extLst>
              <a:ext uri="{FF2B5EF4-FFF2-40B4-BE49-F238E27FC236}">
                <a16:creationId xmlns:a16="http://schemas.microsoft.com/office/drawing/2014/main" id="{55ECD2C6-43DC-43F3-99C3-996FF71791B7}"/>
              </a:ext>
            </a:extLst>
          </p:cNvPr>
          <p:cNvSpPr/>
          <p:nvPr/>
        </p:nvSpPr>
        <p:spPr>
          <a:xfrm>
            <a:off x="4648202" y="1066800"/>
            <a:ext cx="4038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Overview</a:t>
            </a:r>
          </a:p>
        </p:txBody>
      </p:sp>
      <p:sp>
        <p:nvSpPr>
          <p:cNvPr id="14" name="TextBox 13">
            <a:extLst>
              <a:ext uri="{FF2B5EF4-FFF2-40B4-BE49-F238E27FC236}">
                <a16:creationId xmlns:a16="http://schemas.microsoft.com/office/drawing/2014/main" id="{2758A36B-336C-4778-A333-82EC6149C454}"/>
              </a:ext>
            </a:extLst>
          </p:cNvPr>
          <p:cNvSpPr txBox="1"/>
          <p:nvPr/>
        </p:nvSpPr>
        <p:spPr>
          <a:xfrm>
            <a:off x="4648200" y="1447800"/>
            <a:ext cx="4091628" cy="2246769"/>
          </a:xfrm>
          <a:prstGeom prst="rect">
            <a:avLst/>
          </a:prstGeom>
          <a:noFill/>
        </p:spPr>
        <p:txBody>
          <a:bodyPr wrap="square" rtlCol="0">
            <a:spAutoFit/>
          </a:bodyPr>
          <a:lstStyle/>
          <a:p>
            <a:pPr marL="285750" indent="-285750">
              <a:buFont typeface="Arial" panose="020B0604020202020204" pitchFamily="34" charset="0"/>
              <a:buChar char="•"/>
            </a:pPr>
            <a:r>
              <a:rPr lang="en-CA" sz="1400" dirty="0">
                <a:solidFill>
                  <a:srgbClr val="002060"/>
                </a:solidFill>
              </a:rPr>
              <a:t>An online e-commerce marketplace located in Brazil, Parana, which offers a platform for thousands of retailers around the country to post their products. </a:t>
            </a:r>
          </a:p>
          <a:p>
            <a:pPr marL="285750" indent="-285750">
              <a:buFont typeface="Arial" panose="020B0604020202020204" pitchFamily="34" charset="0"/>
              <a:buChar char="•"/>
            </a:pPr>
            <a:endParaRPr lang="en-CA" sz="1400" dirty="0">
              <a:solidFill>
                <a:srgbClr val="002060"/>
              </a:solidFill>
            </a:endParaRPr>
          </a:p>
          <a:p>
            <a:pPr marL="285750" indent="-285750">
              <a:buFont typeface="Arial" panose="020B0604020202020204" pitchFamily="34" charset="0"/>
              <a:buChar char="•"/>
            </a:pPr>
            <a:r>
              <a:rPr lang="en-CA" sz="1400" dirty="0">
                <a:solidFill>
                  <a:srgbClr val="002060"/>
                </a:solidFill>
              </a:rPr>
              <a:t>Retailers serve as the distributors, with Olist connecting the retailers with the end customers through their online platform</a:t>
            </a:r>
            <a:endParaRPr lang="en-US" sz="1400" dirty="0">
              <a:solidFill>
                <a:srgbClr val="002060"/>
              </a:solidFill>
            </a:endParaRPr>
          </a:p>
          <a:p>
            <a:pPr marL="285750" indent="-285750">
              <a:buFont typeface="Arial" panose="020B0604020202020204" pitchFamily="34" charset="0"/>
              <a:buChar char="•"/>
            </a:pPr>
            <a:endParaRPr lang="en-US" sz="1400" dirty="0">
              <a:solidFill>
                <a:srgbClr val="002060"/>
              </a:solidFill>
            </a:endParaRPr>
          </a:p>
          <a:p>
            <a:pPr marL="285750" indent="-285750">
              <a:buFont typeface="Arial" panose="020B0604020202020204" pitchFamily="34" charset="0"/>
              <a:buChar char="•"/>
            </a:pPr>
            <a:endParaRPr lang="en-CA" sz="1400" dirty="0">
              <a:solidFill>
                <a:srgbClr val="002060"/>
              </a:solidFill>
            </a:endParaRPr>
          </a:p>
        </p:txBody>
      </p:sp>
    </p:spTree>
    <p:extLst>
      <p:ext uri="{BB962C8B-B14F-4D97-AF65-F5344CB8AC3E}">
        <p14:creationId xmlns:p14="http://schemas.microsoft.com/office/powerpoint/2010/main" val="62939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E8316-486D-49A7-9950-A6C9737B618D}"/>
              </a:ext>
            </a:extLst>
          </p:cNvPr>
          <p:cNvSpPr>
            <a:spLocks noGrp="1"/>
          </p:cNvSpPr>
          <p:nvPr>
            <p:ph type="body" idx="1"/>
          </p:nvPr>
        </p:nvSpPr>
        <p:spPr>
          <a:xfrm>
            <a:off x="481838" y="2875002"/>
            <a:ext cx="8180323" cy="492443"/>
          </a:xfrm>
          <a:noFill/>
          <a:ln>
            <a:noFill/>
          </a:ln>
        </p:spPr>
        <p:style>
          <a:lnRef idx="0">
            <a:scrgbClr r="0" g="0" b="0"/>
          </a:lnRef>
          <a:fillRef idx="0">
            <a:scrgbClr r="0" g="0" b="0"/>
          </a:fillRef>
          <a:effectRef idx="0">
            <a:scrgbClr r="0" g="0" b="0"/>
          </a:effectRef>
          <a:fontRef idx="minor">
            <a:schemeClr val="dk1"/>
          </a:fontRef>
        </p:style>
        <p:txBody>
          <a:bodyPr/>
          <a:lstStyle/>
          <a:p>
            <a:pPr algn="ctr" rtl="0"/>
            <a:r>
              <a:rPr lang="en-CA" sz="1600" dirty="0"/>
              <a:t>We want to understand how to make Olist an even bigger retailer and avoid the threats of multinationals such as Amazon</a:t>
            </a:r>
            <a:endParaRPr lang="en-US" sz="1600" dirty="0"/>
          </a:p>
        </p:txBody>
      </p:sp>
      <p:sp>
        <p:nvSpPr>
          <p:cNvPr id="5" name="Title 4">
            <a:extLst>
              <a:ext uri="{FF2B5EF4-FFF2-40B4-BE49-F238E27FC236}">
                <a16:creationId xmlns:a16="http://schemas.microsoft.com/office/drawing/2014/main" id="{C2E45631-C1BD-41B7-A826-E64C951AAB07}"/>
              </a:ext>
            </a:extLst>
          </p:cNvPr>
          <p:cNvSpPr>
            <a:spLocks noGrp="1"/>
          </p:cNvSpPr>
          <p:nvPr>
            <p:ph type="title"/>
          </p:nvPr>
        </p:nvSpPr>
        <p:spPr>
          <a:xfrm>
            <a:off x="535940" y="307594"/>
            <a:ext cx="3655060" cy="646331"/>
          </a:xfrm>
        </p:spPr>
        <p:txBody>
          <a:bodyPr/>
          <a:lstStyle/>
          <a:p>
            <a:r>
              <a:rPr lang="en-CA" dirty="0"/>
              <a:t>Introduction</a:t>
            </a:r>
            <a:br>
              <a:rPr lang="en-CA" dirty="0"/>
            </a:br>
            <a:r>
              <a:rPr lang="en-CA" b="0" dirty="0"/>
              <a:t>Problem Statement</a:t>
            </a:r>
            <a:endParaRPr lang="en-CA" dirty="0"/>
          </a:p>
        </p:txBody>
      </p:sp>
      <p:sp>
        <p:nvSpPr>
          <p:cNvPr id="2" name="Rectangle 1">
            <a:extLst>
              <a:ext uri="{FF2B5EF4-FFF2-40B4-BE49-F238E27FC236}">
                <a16:creationId xmlns:a16="http://schemas.microsoft.com/office/drawing/2014/main" id="{D92C27C8-6519-7745-9249-25DDDAF69074}"/>
              </a:ext>
            </a:extLst>
          </p:cNvPr>
          <p:cNvSpPr/>
          <p:nvPr/>
        </p:nvSpPr>
        <p:spPr>
          <a:xfrm>
            <a:off x="508888" y="2702123"/>
            <a:ext cx="8126221" cy="8382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9418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6690" y="307594"/>
            <a:ext cx="6188910" cy="646331"/>
          </a:xfrm>
        </p:spPr>
        <p:txBody>
          <a:bodyPr/>
          <a:lstStyle/>
          <a:p>
            <a:r>
              <a:rPr lang="en-US" dirty="0"/>
              <a:t>The Data</a:t>
            </a:r>
            <a:br>
              <a:rPr lang="en-US" dirty="0"/>
            </a:br>
            <a:r>
              <a:rPr lang="en-US" b="0" dirty="0"/>
              <a:t>Dataset, Data Cleaning &amp; Data Modification</a:t>
            </a:r>
            <a:endParaRPr lang="en-CA" dirty="0"/>
          </a:p>
        </p:txBody>
      </p:sp>
      <p:sp>
        <p:nvSpPr>
          <p:cNvPr id="10" name="Rectangle 9">
            <a:extLst>
              <a:ext uri="{FF2B5EF4-FFF2-40B4-BE49-F238E27FC236}">
                <a16:creationId xmlns:a16="http://schemas.microsoft.com/office/drawing/2014/main" id="{0C01B83D-87FC-4175-BFD5-5E3B76D05C12}"/>
              </a:ext>
            </a:extLst>
          </p:cNvPr>
          <p:cNvSpPr/>
          <p:nvPr/>
        </p:nvSpPr>
        <p:spPr>
          <a:xfrm>
            <a:off x="457200" y="1066800"/>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Tables</a:t>
            </a:r>
          </a:p>
        </p:txBody>
      </p:sp>
      <p:sp>
        <p:nvSpPr>
          <p:cNvPr id="14" name="Rectangle 13">
            <a:extLst>
              <a:ext uri="{FF2B5EF4-FFF2-40B4-BE49-F238E27FC236}">
                <a16:creationId xmlns:a16="http://schemas.microsoft.com/office/drawing/2014/main" id="{47BFC9A2-B7FA-41FE-84CD-C4905D40C43A}"/>
              </a:ext>
            </a:extLst>
          </p:cNvPr>
          <p:cNvSpPr/>
          <p:nvPr/>
        </p:nvSpPr>
        <p:spPr>
          <a:xfrm>
            <a:off x="6172200" y="3505200"/>
            <a:ext cx="2514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Measures Added</a:t>
            </a:r>
          </a:p>
        </p:txBody>
      </p:sp>
      <p:sp>
        <p:nvSpPr>
          <p:cNvPr id="16" name="TextBox 15">
            <a:extLst>
              <a:ext uri="{FF2B5EF4-FFF2-40B4-BE49-F238E27FC236}">
                <a16:creationId xmlns:a16="http://schemas.microsoft.com/office/drawing/2014/main" id="{4810B245-978F-436B-8778-DB7ACED67AF8}"/>
              </a:ext>
            </a:extLst>
          </p:cNvPr>
          <p:cNvSpPr txBox="1"/>
          <p:nvPr/>
        </p:nvSpPr>
        <p:spPr>
          <a:xfrm>
            <a:off x="414840" y="3974200"/>
            <a:ext cx="2616450" cy="2308324"/>
          </a:xfrm>
          <a:prstGeom prst="rect">
            <a:avLst/>
          </a:prstGeom>
          <a:noFill/>
        </p:spPr>
        <p:txBody>
          <a:bodyPr wrap="square" rtlCol="0">
            <a:spAutoFit/>
          </a:bodyPr>
          <a:lstStyle/>
          <a:p>
            <a:pPr marL="342900" indent="-342900">
              <a:buFont typeface="+mj-lt"/>
              <a:buAutoNum type="arabicPeriod"/>
            </a:pPr>
            <a:r>
              <a:rPr lang="en-US" sz="1200" dirty="0">
                <a:solidFill>
                  <a:srgbClr val="002060"/>
                </a:solidFill>
              </a:rPr>
              <a:t>Date and Time columns created from the time date provided </a:t>
            </a:r>
          </a:p>
          <a:p>
            <a:pPr marL="342900" indent="-342900">
              <a:buFont typeface="+mj-lt"/>
              <a:buAutoNum type="arabicPeriod"/>
            </a:pPr>
            <a:endParaRPr lang="en-US" sz="1200" dirty="0">
              <a:solidFill>
                <a:srgbClr val="002060"/>
              </a:solidFill>
            </a:endParaRPr>
          </a:p>
          <a:p>
            <a:pPr marL="342900" indent="-342900">
              <a:buFont typeface="+mj-lt"/>
              <a:buAutoNum type="arabicPeriod"/>
            </a:pPr>
            <a:r>
              <a:rPr lang="en-US" sz="1200" dirty="0">
                <a:solidFill>
                  <a:srgbClr val="002060"/>
                </a:solidFill>
              </a:rPr>
              <a:t>Categories were checked, in order to make sure the same category did not appear twice with a slightly different name</a:t>
            </a:r>
          </a:p>
          <a:p>
            <a:pPr marL="342900" indent="-342900">
              <a:buFont typeface="+mj-lt"/>
              <a:buAutoNum type="arabicPeriod"/>
            </a:pPr>
            <a:endParaRPr lang="en-US" sz="1200" dirty="0">
              <a:solidFill>
                <a:srgbClr val="002060"/>
              </a:solidFill>
            </a:endParaRPr>
          </a:p>
          <a:p>
            <a:pPr marL="342900" indent="-342900">
              <a:buFont typeface="+mj-lt"/>
              <a:buAutoNum type="arabicPeriod"/>
            </a:pPr>
            <a:r>
              <a:rPr lang="en-US" sz="1200" dirty="0">
                <a:solidFill>
                  <a:srgbClr val="002060"/>
                </a:solidFill>
              </a:rPr>
              <a:t>Each column was converted to the correct type in order to avoid issues with format later</a:t>
            </a:r>
          </a:p>
          <a:p>
            <a:pPr marL="285750" indent="-285750">
              <a:buFont typeface="Arial" panose="020B0604020202020204" pitchFamily="34" charset="0"/>
              <a:buChar char="•"/>
            </a:pPr>
            <a:endParaRPr lang="en-CA" sz="1200" dirty="0">
              <a:solidFill>
                <a:srgbClr val="002060"/>
              </a:solidFill>
            </a:endParaRPr>
          </a:p>
        </p:txBody>
      </p:sp>
      <p:sp>
        <p:nvSpPr>
          <p:cNvPr id="9" name="Rectangle 8">
            <a:extLst>
              <a:ext uri="{FF2B5EF4-FFF2-40B4-BE49-F238E27FC236}">
                <a16:creationId xmlns:a16="http://schemas.microsoft.com/office/drawing/2014/main" id="{8183A761-998F-0B45-A2E9-F8A71C78A9C1}"/>
              </a:ext>
            </a:extLst>
          </p:cNvPr>
          <p:cNvSpPr/>
          <p:nvPr/>
        </p:nvSpPr>
        <p:spPr>
          <a:xfrm>
            <a:off x="3344445" y="3499497"/>
            <a:ext cx="2514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Modification</a:t>
            </a:r>
          </a:p>
        </p:txBody>
      </p:sp>
      <p:sp>
        <p:nvSpPr>
          <p:cNvPr id="11" name="Rectangle 10">
            <a:extLst>
              <a:ext uri="{FF2B5EF4-FFF2-40B4-BE49-F238E27FC236}">
                <a16:creationId xmlns:a16="http://schemas.microsoft.com/office/drawing/2014/main" id="{6152FEF1-0B87-044D-8004-CA37DF87B14B}"/>
              </a:ext>
            </a:extLst>
          </p:cNvPr>
          <p:cNvSpPr/>
          <p:nvPr/>
        </p:nvSpPr>
        <p:spPr>
          <a:xfrm>
            <a:off x="516690" y="3499497"/>
            <a:ext cx="2514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Cleaning</a:t>
            </a:r>
          </a:p>
        </p:txBody>
      </p:sp>
      <p:sp>
        <p:nvSpPr>
          <p:cNvPr id="13" name="TextBox 12">
            <a:extLst>
              <a:ext uri="{FF2B5EF4-FFF2-40B4-BE49-F238E27FC236}">
                <a16:creationId xmlns:a16="http://schemas.microsoft.com/office/drawing/2014/main" id="{0074730A-1CAB-154C-B524-D6E11E38F55C}"/>
              </a:ext>
            </a:extLst>
          </p:cNvPr>
          <p:cNvSpPr txBox="1"/>
          <p:nvPr/>
        </p:nvSpPr>
        <p:spPr>
          <a:xfrm>
            <a:off x="3344445" y="3974200"/>
            <a:ext cx="2616450" cy="2308324"/>
          </a:xfrm>
          <a:prstGeom prst="rect">
            <a:avLst/>
          </a:prstGeom>
          <a:noFill/>
        </p:spPr>
        <p:txBody>
          <a:bodyPr wrap="square" rtlCol="0">
            <a:spAutoFit/>
          </a:bodyPr>
          <a:lstStyle/>
          <a:p>
            <a:pPr marL="342900" indent="-342900">
              <a:buFont typeface="+mj-lt"/>
              <a:buAutoNum type="arabicPeriod"/>
            </a:pPr>
            <a:r>
              <a:rPr lang="en-US" sz="1200" dirty="0">
                <a:solidFill>
                  <a:srgbClr val="002060"/>
                </a:solidFill>
              </a:rPr>
              <a:t>Only delivered orders kept</a:t>
            </a:r>
          </a:p>
          <a:p>
            <a:pPr marL="342900" indent="-342900">
              <a:buFont typeface="+mj-lt"/>
              <a:buAutoNum type="arabicPeriod"/>
            </a:pPr>
            <a:endParaRPr lang="en-US" sz="1200" dirty="0">
              <a:solidFill>
                <a:srgbClr val="002060"/>
              </a:solidFill>
            </a:endParaRPr>
          </a:p>
          <a:p>
            <a:pPr marL="342900" indent="-342900">
              <a:buFont typeface="+mj-lt"/>
              <a:buAutoNum type="arabicPeriod"/>
            </a:pPr>
            <a:r>
              <a:rPr lang="en-US" sz="1200" dirty="0">
                <a:solidFill>
                  <a:srgbClr val="002060"/>
                </a:solidFill>
              </a:rPr>
              <a:t>Flag created to identify active and inactive customers</a:t>
            </a:r>
          </a:p>
          <a:p>
            <a:pPr marL="342900" indent="-342900">
              <a:buFont typeface="+mj-lt"/>
              <a:buAutoNum type="arabicPeriod"/>
            </a:pPr>
            <a:endParaRPr lang="en-US" sz="1200" dirty="0">
              <a:solidFill>
                <a:srgbClr val="002060"/>
              </a:solidFill>
            </a:endParaRPr>
          </a:p>
          <a:p>
            <a:pPr marL="342900" indent="-342900">
              <a:buFont typeface="+mj-lt"/>
              <a:buAutoNum type="arabicPeriod"/>
            </a:pPr>
            <a:r>
              <a:rPr lang="en-US" sz="1200" dirty="0">
                <a:solidFill>
                  <a:srgbClr val="002060"/>
                </a:solidFill>
              </a:rPr>
              <a:t>Break down of delivery time into seller to carrier and carrier to customer</a:t>
            </a:r>
          </a:p>
          <a:p>
            <a:pPr marL="342900" indent="-342900">
              <a:buFont typeface="+mj-lt"/>
              <a:buAutoNum type="arabicPeriod"/>
            </a:pPr>
            <a:endParaRPr lang="en-US" sz="1200" dirty="0">
              <a:solidFill>
                <a:srgbClr val="002060"/>
              </a:solidFill>
            </a:endParaRPr>
          </a:p>
          <a:p>
            <a:pPr marL="342900" indent="-342900">
              <a:buFont typeface="+mj-lt"/>
              <a:buAutoNum type="arabicPeriod"/>
            </a:pPr>
            <a:r>
              <a:rPr lang="en-US" sz="1200" dirty="0">
                <a:solidFill>
                  <a:srgbClr val="002060"/>
                </a:solidFill>
              </a:rPr>
              <a:t>Flag to identify whether an order was on on time</a:t>
            </a:r>
          </a:p>
          <a:p>
            <a:pPr marL="285750" indent="-285750">
              <a:buFont typeface="Arial" panose="020B0604020202020204" pitchFamily="34" charset="0"/>
              <a:buChar char="•"/>
            </a:pPr>
            <a:endParaRPr lang="en-CA" sz="1200" dirty="0">
              <a:solidFill>
                <a:srgbClr val="002060"/>
              </a:solidFill>
            </a:endParaRPr>
          </a:p>
        </p:txBody>
      </p:sp>
      <p:sp>
        <p:nvSpPr>
          <p:cNvPr id="15" name="TextBox 14">
            <a:extLst>
              <a:ext uri="{FF2B5EF4-FFF2-40B4-BE49-F238E27FC236}">
                <a16:creationId xmlns:a16="http://schemas.microsoft.com/office/drawing/2014/main" id="{B1AB61FE-6CB6-234B-924B-20B95203685F}"/>
              </a:ext>
            </a:extLst>
          </p:cNvPr>
          <p:cNvSpPr txBox="1"/>
          <p:nvPr/>
        </p:nvSpPr>
        <p:spPr>
          <a:xfrm>
            <a:off x="6070350" y="3979904"/>
            <a:ext cx="2616450" cy="2123658"/>
          </a:xfrm>
          <a:prstGeom prst="rect">
            <a:avLst/>
          </a:prstGeom>
          <a:noFill/>
        </p:spPr>
        <p:txBody>
          <a:bodyPr wrap="square" rtlCol="0">
            <a:spAutoFit/>
          </a:bodyPr>
          <a:lstStyle/>
          <a:p>
            <a:pPr marL="342900" indent="-342900">
              <a:buFont typeface="+mj-lt"/>
              <a:buAutoNum type="arabicPeriod"/>
            </a:pPr>
            <a:r>
              <a:rPr lang="en" sz="1200" dirty="0">
                <a:solidFill>
                  <a:srgbClr val="002060"/>
                </a:solidFill>
              </a:rPr>
              <a:t>Profits measure: looks at the profit per order</a:t>
            </a:r>
          </a:p>
          <a:p>
            <a:pPr marL="342900" indent="-342900">
              <a:buFont typeface="+mj-lt"/>
              <a:buAutoNum type="arabicPeriod"/>
            </a:pPr>
            <a:endParaRPr lang="en" sz="1200" dirty="0">
              <a:solidFill>
                <a:srgbClr val="002060"/>
              </a:solidFill>
            </a:endParaRPr>
          </a:p>
          <a:p>
            <a:pPr marL="342900" indent="-342900">
              <a:buFont typeface="+mj-lt"/>
              <a:buAutoNum type="arabicPeriod"/>
            </a:pPr>
            <a:r>
              <a:rPr lang="en" sz="1200" dirty="0">
                <a:solidFill>
                  <a:srgbClr val="002060"/>
                </a:solidFill>
              </a:rPr>
              <a:t>Olist % delivery time measure: looks at what % of the delivery time is represented by Seller2Carrier </a:t>
            </a:r>
          </a:p>
          <a:p>
            <a:pPr marL="342900" indent="-342900">
              <a:buFont typeface="+mj-lt"/>
              <a:buAutoNum type="arabicPeriod"/>
            </a:pPr>
            <a:endParaRPr lang="en" sz="1200" dirty="0">
              <a:solidFill>
                <a:srgbClr val="002060"/>
              </a:solidFill>
            </a:endParaRPr>
          </a:p>
          <a:p>
            <a:pPr marL="342900" indent="-342900">
              <a:buFont typeface="+mj-lt"/>
              <a:buAutoNum type="arabicPeriod"/>
            </a:pPr>
            <a:r>
              <a:rPr lang="en" sz="1200" dirty="0">
                <a:solidFill>
                  <a:srgbClr val="002060"/>
                </a:solidFill>
              </a:rPr>
              <a:t>On time performance measure: looks at what % of the deliveries arrived on time </a:t>
            </a:r>
          </a:p>
        </p:txBody>
      </p:sp>
      <p:pic>
        <p:nvPicPr>
          <p:cNvPr id="18" name="Picture 17">
            <a:extLst>
              <a:ext uri="{FF2B5EF4-FFF2-40B4-BE49-F238E27FC236}">
                <a16:creationId xmlns:a16="http://schemas.microsoft.com/office/drawing/2014/main" id="{0142EC2C-44DC-924A-9CF5-8BFCC21CB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47696"/>
            <a:ext cx="8229600" cy="1334126"/>
          </a:xfrm>
          <a:prstGeom prst="rect">
            <a:avLst/>
          </a:prstGeom>
        </p:spPr>
      </p:pic>
      <p:pic>
        <p:nvPicPr>
          <p:cNvPr id="19" name="Picture 18">
            <a:extLst>
              <a:ext uri="{FF2B5EF4-FFF2-40B4-BE49-F238E27FC236}">
                <a16:creationId xmlns:a16="http://schemas.microsoft.com/office/drawing/2014/main" id="{37AFF8C7-990B-0C4B-A122-46E0A4BD4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44648"/>
            <a:ext cx="8229600" cy="1334126"/>
          </a:xfrm>
          <a:prstGeom prst="rect">
            <a:avLst/>
          </a:prstGeom>
        </p:spPr>
      </p:pic>
    </p:spTree>
    <p:extLst>
      <p:ext uri="{BB962C8B-B14F-4D97-AF65-F5344CB8AC3E}">
        <p14:creationId xmlns:p14="http://schemas.microsoft.com/office/powerpoint/2010/main" val="11486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DB9D-56ED-42C3-8BF9-95F3573D458B}"/>
              </a:ext>
            </a:extLst>
          </p:cNvPr>
          <p:cNvSpPr>
            <a:spLocks noGrp="1"/>
          </p:cNvSpPr>
          <p:nvPr>
            <p:ph type="title"/>
          </p:nvPr>
        </p:nvSpPr>
        <p:spPr>
          <a:xfrm>
            <a:off x="535940" y="307594"/>
            <a:ext cx="2100580" cy="646331"/>
          </a:xfrm>
        </p:spPr>
        <p:txBody>
          <a:bodyPr/>
          <a:lstStyle/>
          <a:p>
            <a:r>
              <a:rPr lang="en-CA" dirty="0"/>
              <a:t>The Data</a:t>
            </a:r>
            <a:br>
              <a:rPr lang="en-CA" dirty="0"/>
            </a:br>
            <a:r>
              <a:rPr lang="en-CA" b="0" dirty="0"/>
              <a:t>Techniques Used</a:t>
            </a:r>
            <a:endParaRPr lang="en-CA" dirty="0"/>
          </a:p>
        </p:txBody>
      </p:sp>
      <p:sp>
        <p:nvSpPr>
          <p:cNvPr id="4" name="Rectangle 3">
            <a:extLst>
              <a:ext uri="{FF2B5EF4-FFF2-40B4-BE49-F238E27FC236}">
                <a16:creationId xmlns:a16="http://schemas.microsoft.com/office/drawing/2014/main" id="{0E8C83BA-A03D-4831-8BA1-BB18709BFA65}"/>
              </a:ext>
            </a:extLst>
          </p:cNvPr>
          <p:cNvSpPr/>
          <p:nvPr/>
        </p:nvSpPr>
        <p:spPr>
          <a:xfrm>
            <a:off x="457200" y="1066800"/>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Choice of Software</a:t>
            </a:r>
          </a:p>
        </p:txBody>
      </p:sp>
      <p:pic>
        <p:nvPicPr>
          <p:cNvPr id="1026" name="Picture 2" descr="Image result for excel icon">
            <a:extLst>
              <a:ext uri="{FF2B5EF4-FFF2-40B4-BE49-F238E27FC236}">
                <a16:creationId xmlns:a16="http://schemas.microsoft.com/office/drawing/2014/main" id="{FD61F0BB-97FD-4838-ADC5-EA3178C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492" y="1618537"/>
            <a:ext cx="2683193" cy="1488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bleau icon">
            <a:extLst>
              <a:ext uri="{FF2B5EF4-FFF2-40B4-BE49-F238E27FC236}">
                <a16:creationId xmlns:a16="http://schemas.microsoft.com/office/drawing/2014/main" id="{3DCAFBE2-3C72-4C51-B15C-2A33E02C4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491341"/>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5" name="Plus Sign 4">
            <a:extLst>
              <a:ext uri="{FF2B5EF4-FFF2-40B4-BE49-F238E27FC236}">
                <a16:creationId xmlns:a16="http://schemas.microsoft.com/office/drawing/2014/main" id="{46EED0C8-A2AD-4EC2-8EC5-CD0B634E4BFE}"/>
              </a:ext>
            </a:extLst>
          </p:cNvPr>
          <p:cNvSpPr/>
          <p:nvPr/>
        </p:nvSpPr>
        <p:spPr>
          <a:xfrm>
            <a:off x="4191000" y="2019978"/>
            <a:ext cx="685800" cy="685800"/>
          </a:xfrm>
          <a:prstGeom prst="mathPlus">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7E60E92-AB79-453A-985F-0118C0B0C683}"/>
              </a:ext>
            </a:extLst>
          </p:cNvPr>
          <p:cNvSpPr/>
          <p:nvPr/>
        </p:nvSpPr>
        <p:spPr>
          <a:xfrm>
            <a:off x="457200" y="3581400"/>
            <a:ext cx="82296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Analytical Methods</a:t>
            </a:r>
          </a:p>
        </p:txBody>
      </p:sp>
      <p:sp>
        <p:nvSpPr>
          <p:cNvPr id="9" name="TextBox 8">
            <a:extLst>
              <a:ext uri="{FF2B5EF4-FFF2-40B4-BE49-F238E27FC236}">
                <a16:creationId xmlns:a16="http://schemas.microsoft.com/office/drawing/2014/main" id="{4C9BDF2B-58C0-4869-8195-7E53DEAD59E8}"/>
              </a:ext>
            </a:extLst>
          </p:cNvPr>
          <p:cNvSpPr txBox="1"/>
          <p:nvPr/>
        </p:nvSpPr>
        <p:spPr>
          <a:xfrm>
            <a:off x="462592" y="3962400"/>
            <a:ext cx="8224208" cy="2554545"/>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rgbClr val="002060"/>
                </a:solidFill>
              </a:rPr>
              <a:t>Excel was used for data modification due to the relative ease of manipulating tables and columns within it </a:t>
            </a:r>
          </a:p>
          <a:p>
            <a:pPr marL="285750" indent="-285750">
              <a:buFont typeface="Arial" panose="020B0604020202020204" pitchFamily="34" charset="0"/>
              <a:buChar char="•"/>
            </a:pP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Once we were satisfied with the data structure, we used Tableau to generate the aforementioned custom measures as it would be better able to integrate those measures into the desired visualization</a:t>
            </a:r>
          </a:p>
          <a:p>
            <a:pPr marL="285750" indent="-285750">
              <a:buFont typeface="Arial" panose="020B0604020202020204" pitchFamily="34" charset="0"/>
              <a:buChar char="•"/>
            </a:pPr>
            <a:endParaRPr lang="en-CA" sz="1600" dirty="0">
              <a:solidFill>
                <a:srgbClr val="002060"/>
              </a:solidFill>
            </a:endParaRPr>
          </a:p>
          <a:p>
            <a:pPr marL="285750" indent="-285750">
              <a:buFont typeface="Arial" panose="020B0604020202020204" pitchFamily="34" charset="0"/>
              <a:buChar char="•"/>
            </a:pPr>
            <a:r>
              <a:rPr lang="en-CA" sz="1600" dirty="0">
                <a:solidFill>
                  <a:srgbClr val="002060"/>
                </a:solidFill>
              </a:rPr>
              <a:t>Tableau was used to finally obtain the desired visualizations in the form of the various charts and graphs that will be displayed in this presentation</a:t>
            </a:r>
            <a:endParaRPr lang="en-US" sz="1600" dirty="0">
              <a:solidFill>
                <a:srgbClr val="002060"/>
              </a:solidFill>
            </a:endParaRPr>
          </a:p>
          <a:p>
            <a:pPr marL="285750" indent="-285750">
              <a:buFont typeface="Arial" panose="020B0604020202020204" pitchFamily="34" charset="0"/>
              <a:buChar char="•"/>
            </a:pPr>
            <a:endParaRPr lang="en-CA" sz="1600" dirty="0">
              <a:solidFill>
                <a:srgbClr val="002060"/>
              </a:solidFill>
            </a:endParaRPr>
          </a:p>
        </p:txBody>
      </p:sp>
    </p:spTree>
    <p:extLst>
      <p:ext uri="{BB962C8B-B14F-4D97-AF65-F5344CB8AC3E}">
        <p14:creationId xmlns:p14="http://schemas.microsoft.com/office/powerpoint/2010/main" val="180235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AE88BD98-EFBE-4657-85E8-62CBC36F3301}"/>
              </a:ext>
            </a:extLst>
          </p:cNvPr>
          <p:cNvSpPr txBox="1">
            <a:spLocks/>
          </p:cNvSpPr>
          <p:nvPr/>
        </p:nvSpPr>
        <p:spPr>
          <a:xfrm>
            <a:off x="535940" y="2362961"/>
            <a:ext cx="7160260" cy="443070"/>
          </a:xfrm>
          <a:prstGeom prst="rect">
            <a:avLst/>
          </a:prstGeom>
        </p:spPr>
        <p:txBody>
          <a:bodyPr vert="horz" wrap="square" lIns="0" tIns="12065" rIns="0" bIns="0" rtlCol="0">
            <a:spAutoFit/>
          </a:bodyPr>
          <a:lstStyle>
            <a:lvl1pPr>
              <a:defRPr sz="2100" b="1" i="0">
                <a:solidFill>
                  <a:schemeClr val="tx1"/>
                </a:solidFill>
                <a:latin typeface="Calibri"/>
                <a:ea typeface="+mj-ea"/>
                <a:cs typeface="Calibri"/>
              </a:defRPr>
            </a:lvl1pPr>
          </a:lstStyle>
          <a:p>
            <a:pPr marL="12700">
              <a:spcBef>
                <a:spcPts val="95"/>
              </a:spcBef>
            </a:pPr>
            <a:r>
              <a:rPr lang="en-CA" sz="2800" kern="0" spc="-15" dirty="0"/>
              <a:t>Our Customers</a:t>
            </a:r>
            <a:endParaRPr lang="en-CA" sz="2800" kern="0" dirty="0"/>
          </a:p>
        </p:txBody>
      </p:sp>
    </p:spTree>
    <p:extLst>
      <p:ext uri="{BB962C8B-B14F-4D97-AF65-F5344CB8AC3E}">
        <p14:creationId xmlns:p14="http://schemas.microsoft.com/office/powerpoint/2010/main" val="295484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C805D-236C-4BA2-91A4-593A247603AC}"/>
              </a:ext>
            </a:extLst>
          </p:cNvPr>
          <p:cNvPicPr>
            <a:picLocks noChangeAspect="1"/>
          </p:cNvPicPr>
          <p:nvPr/>
        </p:nvPicPr>
        <p:blipFill rotWithShape="1">
          <a:blip r:embed="rId2"/>
          <a:srcRect t="3455"/>
          <a:stretch/>
        </p:blipFill>
        <p:spPr>
          <a:xfrm>
            <a:off x="852487" y="990600"/>
            <a:ext cx="7453313" cy="4258398"/>
          </a:xfrm>
          <a:prstGeom prst="rect">
            <a:avLst/>
          </a:prstGeom>
        </p:spPr>
      </p:pic>
      <p:sp>
        <p:nvSpPr>
          <p:cNvPr id="2" name="Title 1"/>
          <p:cNvSpPr>
            <a:spLocks noGrp="1"/>
          </p:cNvSpPr>
          <p:nvPr>
            <p:ph type="title"/>
          </p:nvPr>
        </p:nvSpPr>
        <p:spPr>
          <a:xfrm>
            <a:off x="535940" y="307594"/>
            <a:ext cx="3350260" cy="646331"/>
          </a:xfrm>
        </p:spPr>
        <p:txBody>
          <a:bodyPr/>
          <a:lstStyle/>
          <a:p>
            <a:r>
              <a:rPr lang="en-CA" dirty="0"/>
              <a:t>Who Are Our Customers?</a:t>
            </a:r>
            <a:br>
              <a:rPr lang="en-CA" dirty="0"/>
            </a:br>
            <a:r>
              <a:rPr lang="en-CA" b="0" dirty="0"/>
              <a:t>Location Distribution</a:t>
            </a:r>
            <a:endParaRPr lang="en-CA" dirty="0"/>
          </a:p>
        </p:txBody>
      </p:sp>
      <p:sp>
        <p:nvSpPr>
          <p:cNvPr id="5" name="Oval 4">
            <a:extLst>
              <a:ext uri="{FF2B5EF4-FFF2-40B4-BE49-F238E27FC236}">
                <a16:creationId xmlns:a16="http://schemas.microsoft.com/office/drawing/2014/main" id="{D1DF906C-971B-4B42-89AB-FA04BF248D1B}"/>
              </a:ext>
            </a:extLst>
          </p:cNvPr>
          <p:cNvSpPr/>
          <p:nvPr/>
        </p:nvSpPr>
        <p:spPr>
          <a:xfrm>
            <a:off x="3886200" y="22860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6" name="Oval 5">
            <a:extLst>
              <a:ext uri="{FF2B5EF4-FFF2-40B4-BE49-F238E27FC236}">
                <a16:creationId xmlns:a16="http://schemas.microsoft.com/office/drawing/2014/main" id="{17A1E500-DFDF-4980-8E45-B7FE58D70F4F}"/>
              </a:ext>
            </a:extLst>
          </p:cNvPr>
          <p:cNvSpPr/>
          <p:nvPr/>
        </p:nvSpPr>
        <p:spPr>
          <a:xfrm>
            <a:off x="700087" y="519847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7" name="TextBox 6">
            <a:extLst>
              <a:ext uri="{FF2B5EF4-FFF2-40B4-BE49-F238E27FC236}">
                <a16:creationId xmlns:a16="http://schemas.microsoft.com/office/drawing/2014/main" id="{03C08BE7-FE06-4C80-81BD-065C2DE0031D}"/>
              </a:ext>
            </a:extLst>
          </p:cNvPr>
          <p:cNvSpPr txBox="1"/>
          <p:nvPr/>
        </p:nvSpPr>
        <p:spPr>
          <a:xfrm>
            <a:off x="1219200" y="5181600"/>
            <a:ext cx="7453313" cy="338554"/>
          </a:xfrm>
          <a:prstGeom prst="rect">
            <a:avLst/>
          </a:prstGeom>
          <a:noFill/>
        </p:spPr>
        <p:txBody>
          <a:bodyPr wrap="square" rtlCol="0">
            <a:spAutoFit/>
          </a:bodyPr>
          <a:lstStyle/>
          <a:p>
            <a:r>
              <a:rPr lang="en-CA" sz="1600" dirty="0">
                <a:solidFill>
                  <a:srgbClr val="002060"/>
                </a:solidFill>
              </a:rPr>
              <a:t>High population density area in the Northeast</a:t>
            </a:r>
          </a:p>
        </p:txBody>
      </p:sp>
      <p:sp>
        <p:nvSpPr>
          <p:cNvPr id="8" name="Oval 7">
            <a:extLst>
              <a:ext uri="{FF2B5EF4-FFF2-40B4-BE49-F238E27FC236}">
                <a16:creationId xmlns:a16="http://schemas.microsoft.com/office/drawing/2014/main" id="{F9701D89-1D3E-48AD-82FF-307BC44B0302}"/>
              </a:ext>
            </a:extLst>
          </p:cNvPr>
          <p:cNvSpPr/>
          <p:nvPr/>
        </p:nvSpPr>
        <p:spPr>
          <a:xfrm>
            <a:off x="8001000" y="20574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2</a:t>
            </a:r>
          </a:p>
        </p:txBody>
      </p:sp>
      <p:cxnSp>
        <p:nvCxnSpPr>
          <p:cNvPr id="10" name="Straight Connector 9">
            <a:extLst>
              <a:ext uri="{FF2B5EF4-FFF2-40B4-BE49-F238E27FC236}">
                <a16:creationId xmlns:a16="http://schemas.microsoft.com/office/drawing/2014/main" id="{519B2497-3635-469C-9BE6-8122F25F81B3}"/>
              </a:ext>
            </a:extLst>
          </p:cNvPr>
          <p:cNvCxnSpPr/>
          <p:nvPr/>
        </p:nvCxnSpPr>
        <p:spPr>
          <a:xfrm>
            <a:off x="535940" y="5715000"/>
            <a:ext cx="813657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1EFA333-319A-4A4B-8EB3-7234DC728F8A}"/>
              </a:ext>
            </a:extLst>
          </p:cNvPr>
          <p:cNvSpPr/>
          <p:nvPr/>
        </p:nvSpPr>
        <p:spPr>
          <a:xfrm>
            <a:off x="685800" y="588427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2</a:t>
            </a:r>
          </a:p>
        </p:txBody>
      </p:sp>
      <p:sp>
        <p:nvSpPr>
          <p:cNvPr id="13" name="TextBox 12">
            <a:extLst>
              <a:ext uri="{FF2B5EF4-FFF2-40B4-BE49-F238E27FC236}">
                <a16:creationId xmlns:a16="http://schemas.microsoft.com/office/drawing/2014/main" id="{7D1C399E-4CDB-4C36-9C8E-BD43B25B97BE}"/>
              </a:ext>
            </a:extLst>
          </p:cNvPr>
          <p:cNvSpPr txBox="1"/>
          <p:nvPr/>
        </p:nvSpPr>
        <p:spPr>
          <a:xfrm>
            <a:off x="1219200" y="5867400"/>
            <a:ext cx="7772400" cy="338554"/>
          </a:xfrm>
          <a:prstGeom prst="rect">
            <a:avLst/>
          </a:prstGeom>
          <a:noFill/>
        </p:spPr>
        <p:txBody>
          <a:bodyPr wrap="square" rtlCol="0">
            <a:spAutoFit/>
          </a:bodyPr>
          <a:lstStyle/>
          <a:p>
            <a:r>
              <a:rPr lang="en-CA" sz="1600" dirty="0">
                <a:solidFill>
                  <a:srgbClr val="002060"/>
                </a:solidFill>
              </a:rPr>
              <a:t>This same area is underserved by Olist, thus indicating a potential expansion opportunity</a:t>
            </a:r>
          </a:p>
        </p:txBody>
      </p:sp>
      <p:cxnSp>
        <p:nvCxnSpPr>
          <p:cNvPr id="14" name="Straight Connector 13">
            <a:extLst>
              <a:ext uri="{FF2B5EF4-FFF2-40B4-BE49-F238E27FC236}">
                <a16:creationId xmlns:a16="http://schemas.microsoft.com/office/drawing/2014/main" id="{F246F44F-C09E-4D37-8C63-89742E7AE404}"/>
              </a:ext>
            </a:extLst>
          </p:cNvPr>
          <p:cNvCxnSpPr/>
          <p:nvPr/>
        </p:nvCxnSpPr>
        <p:spPr>
          <a:xfrm>
            <a:off x="533400" y="5029200"/>
            <a:ext cx="813657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DA92C7-9E64-423B-A1A5-BF8211C61AF1}"/>
              </a:ext>
            </a:extLst>
          </p:cNvPr>
          <p:cNvSpPr txBox="1">
            <a:spLocks/>
          </p:cNvSpPr>
          <p:nvPr/>
        </p:nvSpPr>
        <p:spPr>
          <a:xfrm>
            <a:off x="4800601" y="3429000"/>
            <a:ext cx="1447800" cy="1384995"/>
          </a:xfrm>
          <a:prstGeom prst="rect">
            <a:avLst/>
          </a:prstGeom>
          <a:solidFill>
            <a:schemeClr val="bg1"/>
          </a:solidFill>
          <a:ln w="19050">
            <a:solidFill>
              <a:schemeClr val="tx1"/>
            </a:solidFill>
            <a:prstDash val="dash"/>
          </a:ln>
        </p:spPr>
        <p:txBody>
          <a:bodyPr wrap="square" rtlCol="0">
            <a:spAutoFit/>
          </a:bodyPr>
          <a:lstStyle/>
          <a:p>
            <a:r>
              <a:rPr lang="en-CA" sz="1400" dirty="0">
                <a:solidFill>
                  <a:srgbClr val="002060"/>
                </a:solidFill>
              </a:rPr>
              <a:t>Olist has strong presence in key metropolitan areas such as Rio de Janeiro and São Paulo</a:t>
            </a:r>
          </a:p>
        </p:txBody>
      </p:sp>
      <p:cxnSp>
        <p:nvCxnSpPr>
          <p:cNvPr id="16" name="Straight Arrow Connector 15">
            <a:extLst>
              <a:ext uri="{FF2B5EF4-FFF2-40B4-BE49-F238E27FC236}">
                <a16:creationId xmlns:a16="http://schemas.microsoft.com/office/drawing/2014/main" id="{17F95F65-2934-4AE4-9480-3C9908270D2D}"/>
              </a:ext>
            </a:extLst>
          </p:cNvPr>
          <p:cNvCxnSpPr>
            <a:cxnSpLocks/>
            <a:stCxn id="15" idx="3"/>
          </p:cNvCxnSpPr>
          <p:nvPr/>
        </p:nvCxnSpPr>
        <p:spPr>
          <a:xfrm flipV="1">
            <a:off x="6248401" y="3810000"/>
            <a:ext cx="990599" cy="31149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45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307594"/>
            <a:ext cx="4264660" cy="969496"/>
          </a:xfrm>
        </p:spPr>
        <p:txBody>
          <a:bodyPr/>
          <a:lstStyle/>
          <a:p>
            <a:r>
              <a:rPr lang="en-CA" dirty="0"/>
              <a:t>Who Are Our Customers?</a:t>
            </a:r>
            <a:br>
              <a:rPr lang="en-CA" dirty="0"/>
            </a:br>
            <a:r>
              <a:rPr lang="en-CA" b="0" dirty="0"/>
              <a:t>Purchasing Profile – Categories </a:t>
            </a:r>
            <a:endParaRPr lang="en-CA" dirty="0"/>
          </a:p>
        </p:txBody>
      </p:sp>
      <p:pic>
        <p:nvPicPr>
          <p:cNvPr id="3" name="Picture 2">
            <a:extLst>
              <a:ext uri="{FF2B5EF4-FFF2-40B4-BE49-F238E27FC236}">
                <a16:creationId xmlns:a16="http://schemas.microsoft.com/office/drawing/2014/main" id="{166EFB98-2BAA-44EE-A06D-879210EEEECE}"/>
              </a:ext>
            </a:extLst>
          </p:cNvPr>
          <p:cNvPicPr>
            <a:picLocks noChangeAspect="1"/>
          </p:cNvPicPr>
          <p:nvPr/>
        </p:nvPicPr>
        <p:blipFill rotWithShape="1">
          <a:blip r:embed="rId3"/>
          <a:srcRect t="3308"/>
          <a:stretch/>
        </p:blipFill>
        <p:spPr>
          <a:xfrm>
            <a:off x="533400" y="1013247"/>
            <a:ext cx="8153400" cy="4244553"/>
          </a:xfrm>
          <a:prstGeom prst="rect">
            <a:avLst/>
          </a:prstGeom>
        </p:spPr>
      </p:pic>
      <p:cxnSp>
        <p:nvCxnSpPr>
          <p:cNvPr id="5" name="Straight Connector 4">
            <a:extLst>
              <a:ext uri="{FF2B5EF4-FFF2-40B4-BE49-F238E27FC236}">
                <a16:creationId xmlns:a16="http://schemas.microsoft.com/office/drawing/2014/main" id="{A65E7282-AD66-4B6A-B93F-B4617749D64A}"/>
              </a:ext>
            </a:extLst>
          </p:cNvPr>
          <p:cNvCxnSpPr/>
          <p:nvPr/>
        </p:nvCxnSpPr>
        <p:spPr>
          <a:xfrm>
            <a:off x="533400" y="5181600"/>
            <a:ext cx="813657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0B492F9-53EC-4E37-8079-91F7858CE539}"/>
              </a:ext>
            </a:extLst>
          </p:cNvPr>
          <p:cNvSpPr/>
          <p:nvPr/>
        </p:nvSpPr>
        <p:spPr>
          <a:xfrm>
            <a:off x="700087" y="556780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
        <p:nvSpPr>
          <p:cNvPr id="7" name="TextBox 6">
            <a:extLst>
              <a:ext uri="{FF2B5EF4-FFF2-40B4-BE49-F238E27FC236}">
                <a16:creationId xmlns:a16="http://schemas.microsoft.com/office/drawing/2014/main" id="{2B5D0239-5ACD-40DA-84D1-BD4C88F7187F}"/>
              </a:ext>
            </a:extLst>
          </p:cNvPr>
          <p:cNvSpPr txBox="1"/>
          <p:nvPr/>
        </p:nvSpPr>
        <p:spPr>
          <a:xfrm>
            <a:off x="1219200" y="5181600"/>
            <a:ext cx="7453313" cy="1077218"/>
          </a:xfrm>
          <a:prstGeom prst="rect">
            <a:avLst/>
          </a:prstGeom>
          <a:noFill/>
        </p:spPr>
        <p:txBody>
          <a:bodyPr wrap="square" rtlCol="0">
            <a:spAutoFit/>
          </a:bodyPr>
          <a:lstStyle/>
          <a:p>
            <a:r>
              <a:rPr lang="en-CA" sz="1600" dirty="0" err="1">
                <a:solidFill>
                  <a:srgbClr val="002060"/>
                </a:solidFill>
              </a:rPr>
              <a:t>Olist’s</a:t>
            </a:r>
            <a:r>
              <a:rPr lang="en-CA" sz="1600" dirty="0">
                <a:solidFill>
                  <a:srgbClr val="002060"/>
                </a:solidFill>
              </a:rPr>
              <a:t> revenue stream is highly reliant on a small part of its catalogue, with over 50% of revenue coming from only 10 categories of articles. These high-selling products all enter a pattern of ‘big one-time purchases’, such as watches, furniture or housewares. These items are not usually ordered regularly by consumers. </a:t>
            </a:r>
          </a:p>
        </p:txBody>
      </p:sp>
      <p:sp>
        <p:nvSpPr>
          <p:cNvPr id="8" name="Oval 7">
            <a:extLst>
              <a:ext uri="{FF2B5EF4-FFF2-40B4-BE49-F238E27FC236}">
                <a16:creationId xmlns:a16="http://schemas.microsoft.com/office/drawing/2014/main" id="{2F9FC67C-AD29-4A65-BC59-01D2CD537966}"/>
              </a:ext>
            </a:extLst>
          </p:cNvPr>
          <p:cNvSpPr/>
          <p:nvPr/>
        </p:nvSpPr>
        <p:spPr>
          <a:xfrm>
            <a:off x="1447800" y="17526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1</a:t>
            </a:r>
          </a:p>
        </p:txBody>
      </p:sp>
    </p:spTree>
    <p:extLst>
      <p:ext uri="{BB962C8B-B14F-4D97-AF65-F5344CB8AC3E}">
        <p14:creationId xmlns:p14="http://schemas.microsoft.com/office/powerpoint/2010/main" val="153819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7741</TotalTime>
  <Words>1207</Words>
  <Application>Microsoft Macintosh PowerPoint</Application>
  <PresentationFormat>On-screen Show (4:3)</PresentationFormat>
  <Paragraphs>132</Paragraphs>
  <Slides>23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How Can Olist Gain Market Share and Grow as a Retailer?</vt:lpstr>
      <vt:lpstr>Agenda </vt:lpstr>
      <vt:lpstr>Introduction Company Overview</vt:lpstr>
      <vt:lpstr>Introduction Problem Statement</vt:lpstr>
      <vt:lpstr>The Data Dataset, Data Cleaning &amp; Data Modification</vt:lpstr>
      <vt:lpstr>The Data Techniques Used</vt:lpstr>
      <vt:lpstr>PowerPoint Presentation</vt:lpstr>
      <vt:lpstr>Who Are Our Customers? Location Distribution</vt:lpstr>
      <vt:lpstr>Who Are Our Customers? Purchasing Profile – Categories </vt:lpstr>
      <vt:lpstr>Who Are Our Customers? Purchasing Profile – Quarter of Purchase</vt:lpstr>
      <vt:lpstr>PowerPoint Presentation</vt:lpstr>
      <vt:lpstr>Recommendation 1: Advertising</vt:lpstr>
      <vt:lpstr>Recommendation 1: Advertising Revenues Per Category Per State</vt:lpstr>
      <vt:lpstr>Recommendation 1: Where &amp; How to Advertise? Revenues Per Category Per State</vt:lpstr>
      <vt:lpstr>Recommendation 2: Adding Distribution Centers in the North</vt:lpstr>
      <vt:lpstr>Recommendation 2:  Are Distribution Centers Well Located? State Performance Map</vt:lpstr>
      <vt:lpstr>Recommendation 2:  Are Distribution Centers Well Located? Where are the customers vs the sellers?</vt:lpstr>
      <vt:lpstr>Recommendation 2:  Are Distribution Centers Well Located? Delivery time</vt:lpstr>
      <vt:lpstr>Recommendation 2:  Are Distribution Centers Well Located? Profits and Speed of Delivery </vt:lpstr>
      <vt:lpstr>Conclusion &amp; Further Investigations</vt:lpstr>
      <vt:lpstr>PowerPoint Presentation</vt:lpstr>
      <vt:lpstr>Appendix 1: Customer Profiling Dashboard</vt:lpstr>
      <vt:lpstr>Appendix 2: Are Distribution Centers Well Located?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Sun</dc:creator>
  <cp:lastModifiedBy>Zach Amar</cp:lastModifiedBy>
  <cp:revision>262</cp:revision>
  <cp:lastPrinted>2019-04-08T15:16:46Z</cp:lastPrinted>
  <dcterms:created xsi:type="dcterms:W3CDTF">2019-02-03T06:16:33Z</dcterms:created>
  <dcterms:modified xsi:type="dcterms:W3CDTF">2020-01-02T18:13:54Z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2017-03-20T00:00:00Z</vt:filetime>
  </property>
  <property fmtid="{D5CDD505-2E9C-101B-9397-08002B2CF9AE}" pid="3" name="Creator">
    <vt:lpwstr>Microsoft® PowerPoint® 2016</vt:lpwstr>
  </property>
  <property fmtid="{D5CDD505-2E9C-101B-9397-08002B2CF9AE}" pid="4" name="LastSaved">
    <vt:filetime>2019-02-03T00:00:00Z</vt:filetime>
  </property>
</Properties>
</file>